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3.xml" ContentType="application/vnd.openxmlformats-officedocument.drawingml.chart+xml"/>
  <Override PartName="/ppt/notesSlides/notesSlide45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3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4.xml" ContentType="application/vnd.openxmlformats-officedocument.presentationml.tags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5.xml" ContentType="application/vnd.openxmlformats-officedocument.presentationml.tags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6.xml" ContentType="application/vnd.openxmlformats-officedocument.presentationml.tags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7.xml" ContentType="application/vnd.openxmlformats-officedocument.presentationml.tags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8.xml" ContentType="application/vnd.openxmlformats-officedocument.presentationml.tags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9">
  <p:sldMasterIdLst>
    <p:sldMasterId id="2147483648" r:id="rId1"/>
    <p:sldMasterId id="2147483660" r:id="rId2"/>
    <p:sldMasterId id="2147483666" r:id="rId3"/>
  </p:sldMasterIdLst>
  <p:notesMasterIdLst>
    <p:notesMasterId r:id="rId75"/>
  </p:notesMasterIdLst>
  <p:sldIdLst>
    <p:sldId id="405" r:id="rId4"/>
    <p:sldId id="361" r:id="rId5"/>
    <p:sldId id="460" r:id="rId6"/>
    <p:sldId id="427" r:id="rId7"/>
    <p:sldId id="393" r:id="rId8"/>
    <p:sldId id="418" r:id="rId9"/>
    <p:sldId id="419" r:id="rId10"/>
    <p:sldId id="428" r:id="rId11"/>
    <p:sldId id="458" r:id="rId12"/>
    <p:sldId id="429" r:id="rId13"/>
    <p:sldId id="382" r:id="rId14"/>
    <p:sldId id="391" r:id="rId15"/>
    <p:sldId id="383" r:id="rId16"/>
    <p:sldId id="392" r:id="rId17"/>
    <p:sldId id="384" r:id="rId18"/>
    <p:sldId id="364" r:id="rId19"/>
    <p:sldId id="365" r:id="rId20"/>
    <p:sldId id="432" r:id="rId21"/>
    <p:sldId id="446" r:id="rId22"/>
    <p:sldId id="449" r:id="rId23"/>
    <p:sldId id="366" r:id="rId24"/>
    <p:sldId id="455" r:id="rId25"/>
    <p:sldId id="367" r:id="rId26"/>
    <p:sldId id="368" r:id="rId27"/>
    <p:sldId id="451" r:id="rId28"/>
    <p:sldId id="373" r:id="rId29"/>
    <p:sldId id="438" r:id="rId30"/>
    <p:sldId id="437" r:id="rId31"/>
    <p:sldId id="375" r:id="rId32"/>
    <p:sldId id="440" r:id="rId33"/>
    <p:sldId id="439" r:id="rId34"/>
    <p:sldId id="376" r:id="rId35"/>
    <p:sldId id="413" r:id="rId36"/>
    <p:sldId id="414" r:id="rId37"/>
    <p:sldId id="377" r:id="rId38"/>
    <p:sldId id="469" r:id="rId39"/>
    <p:sldId id="379" r:id="rId40"/>
    <p:sldId id="345" r:id="rId41"/>
    <p:sldId id="260" r:id="rId42"/>
    <p:sldId id="456" r:id="rId43"/>
    <p:sldId id="346" r:id="rId44"/>
    <p:sldId id="335" r:id="rId45"/>
    <p:sldId id="420" r:id="rId46"/>
    <p:sldId id="421" r:id="rId47"/>
    <p:sldId id="422" r:id="rId48"/>
    <p:sldId id="423" r:id="rId49"/>
    <p:sldId id="424" r:id="rId50"/>
    <p:sldId id="344" r:id="rId51"/>
    <p:sldId id="348" r:id="rId52"/>
    <p:sldId id="350" r:id="rId53"/>
    <p:sldId id="425" r:id="rId54"/>
    <p:sldId id="417" r:id="rId55"/>
    <p:sldId id="416" r:id="rId56"/>
    <p:sldId id="465" r:id="rId57"/>
    <p:sldId id="468" r:id="rId58"/>
    <p:sldId id="466" r:id="rId59"/>
    <p:sldId id="470" r:id="rId60"/>
    <p:sldId id="401" r:id="rId61"/>
    <p:sldId id="443" r:id="rId62"/>
    <p:sldId id="444" r:id="rId63"/>
    <p:sldId id="407" r:id="rId64"/>
    <p:sldId id="408" r:id="rId65"/>
    <p:sldId id="409" r:id="rId66"/>
    <p:sldId id="410" r:id="rId67"/>
    <p:sldId id="411" r:id="rId68"/>
    <p:sldId id="312" r:id="rId69"/>
    <p:sldId id="403" r:id="rId70"/>
    <p:sldId id="457" r:id="rId71"/>
    <p:sldId id="459" r:id="rId72"/>
    <p:sldId id="292" r:id="rId73"/>
    <p:sldId id="412" r:id="rId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24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trina" initials="K" lastIdx="1" clrIdx="0"/>
  <p:cmAuthor id="1" name="Ilyas Nasir" initials="IN" lastIdx="1" clrIdx="1">
    <p:extLst>
      <p:ext uri="{19B8F6BF-5375-455C-9EA6-DF929625EA0E}">
        <p15:presenceInfo xmlns:p15="http://schemas.microsoft.com/office/powerpoint/2012/main" userId="2c26baaf3d8396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67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3" autoAdjust="0"/>
    <p:restoredTop sz="95581" autoAdjust="0"/>
  </p:normalViewPr>
  <p:slideViewPr>
    <p:cSldViewPr>
      <p:cViewPr varScale="1">
        <p:scale>
          <a:sx n="109" d="100"/>
          <a:sy n="109" d="100"/>
        </p:scale>
        <p:origin x="2046" y="102"/>
      </p:cViewPr>
      <p:guideLst>
        <p:guide orient="horz" pos="1071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/>
          <a:lstStyle/>
          <a:p>
            <a:endParaRPr 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0659568451599147"/>
          <c:y val="3.5690235198038434E-2"/>
          <c:w val="0.86756999999999995"/>
          <c:h val="0.775379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Sheet1!$A$2:$A$6</c:f>
              <c:strCache>
                <c:ptCount val="5"/>
                <c:pt idx="0">
                  <c:v>Improved Naive Bayes</c:v>
                </c:pt>
                <c:pt idx="1">
                  <c:v>SVM</c:v>
                </c:pt>
                <c:pt idx="2">
                  <c:v>KNN</c:v>
                </c:pt>
                <c:pt idx="3">
                  <c:v>Naive Bayes</c:v>
                </c:pt>
                <c:pt idx="4">
                  <c:v>DBN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trendline>
            <c:trendlineType val="linear"/>
            <c:dispRSqr val="0"/>
            <c:dispEq val="0"/>
          </c:trendline>
          <c:val>
            <c:numRef>
              <c:f>Sheet1!$B$2</c:f>
              <c:numCache>
                <c:formatCode>General</c:formatCode>
                <c:ptCount val="1"/>
                <c:pt idx="0">
                  <c:v>98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(Sheet1!$A$2,Sheet1!$A$3,Sheet1!$A$4,Sheet1!$A$5,Sheet1!$A$6)</c15:sqref>
                        </c15:formulaRef>
                      </c:ext>
                    </c:extLst>
                    <c:strCache>
                      <c:ptCount val="5"/>
                      <c:pt idx="0">
                        <c:v>Improved Naive Bayes</c:v>
                      </c:pt>
                      <c:pt idx="1">
                        <c:v>SVM</c:v>
                      </c:pt>
                      <c:pt idx="2">
                        <c:v>KNN</c:v>
                      </c:pt>
                      <c:pt idx="3">
                        <c:v>Naive Bayes</c:v>
                      </c:pt>
                      <c:pt idx="4">
                        <c:v>DBN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8F38-4E7E-BFC6-1F1F6E90C56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SVM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Sheet1!$B$3</c:f>
              <c:numCache>
                <c:formatCode>General</c:formatCode>
                <c:ptCount val="1"/>
                <c:pt idx="0">
                  <c:v>95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(Sheet1!$A$2,Sheet1!$A$3,Sheet1!$A$4,Sheet1!$A$5,Sheet1!$A$6)</c15:sqref>
                        </c15:formulaRef>
                      </c:ext>
                    </c:extLst>
                    <c:strCache>
                      <c:ptCount val="5"/>
                      <c:pt idx="0">
                        <c:v>Improved Naive Bayes</c:v>
                      </c:pt>
                      <c:pt idx="1">
                        <c:v>SVM</c:v>
                      </c:pt>
                      <c:pt idx="2">
                        <c:v>KNN</c:v>
                      </c:pt>
                      <c:pt idx="3">
                        <c:v>Naive Bayes</c:v>
                      </c:pt>
                      <c:pt idx="4">
                        <c:v>DBN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8F38-4E7E-BFC6-1F1F6E90C56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KNN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Sheet1!$B$4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(Sheet1!$A$2,Sheet1!$A$3,Sheet1!$A$4,Sheet1!$A$5,Sheet1!$A$6)</c15:sqref>
                        </c15:formulaRef>
                      </c:ext>
                    </c:extLst>
                    <c:strCache>
                      <c:ptCount val="5"/>
                      <c:pt idx="0">
                        <c:v>Improved Naive Bayes</c:v>
                      </c:pt>
                      <c:pt idx="1">
                        <c:v>SVM</c:v>
                      </c:pt>
                      <c:pt idx="2">
                        <c:v>KNN</c:v>
                      </c:pt>
                      <c:pt idx="3">
                        <c:v>Naive Bayes</c:v>
                      </c:pt>
                      <c:pt idx="4">
                        <c:v>DBN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7-8F38-4E7E-BFC6-1F1F6E90C56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Naive Bayes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Sheet1!$B$5</c:f>
              <c:numCache>
                <c:formatCode>General</c:formatCode>
                <c:ptCount val="1"/>
                <c:pt idx="0">
                  <c:v>90.5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(Sheet1!$A$2,Sheet1!$A$3,Sheet1!$A$4,Sheet1!$A$5,Sheet1!$A$6)</c15:sqref>
                        </c15:formulaRef>
                      </c:ext>
                    </c:extLst>
                    <c:strCache>
                      <c:ptCount val="5"/>
                      <c:pt idx="0">
                        <c:v>Improved Naive Bayes</c:v>
                      </c:pt>
                      <c:pt idx="1">
                        <c:v>SVM</c:v>
                      </c:pt>
                      <c:pt idx="2">
                        <c:v>KNN</c:v>
                      </c:pt>
                      <c:pt idx="3">
                        <c:v>Naive Bayes</c:v>
                      </c:pt>
                      <c:pt idx="4">
                        <c:v>DBN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8F38-4E7E-BFC6-1F1F6E90C567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DBN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Sheet1!$B$6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(Sheet1!$A$2,Sheet1!$A$3,Sheet1!$A$4,Sheet1!$A$5,Sheet1!$A$6)</c15:sqref>
                        </c15:formulaRef>
                      </c:ext>
                    </c:extLst>
                    <c:strCache>
                      <c:ptCount val="5"/>
                      <c:pt idx="0">
                        <c:v>Improved Naive Bayes</c:v>
                      </c:pt>
                      <c:pt idx="1">
                        <c:v>SVM</c:v>
                      </c:pt>
                      <c:pt idx="2">
                        <c:v>KNN</c:v>
                      </c:pt>
                      <c:pt idx="3">
                        <c:v>Naive Bayes</c:v>
                      </c:pt>
                      <c:pt idx="4">
                        <c:v>DBN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9-8F38-4E7E-BFC6-1F1F6E90C5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-10"/>
        <c:axId val="2111591832"/>
        <c:axId val="2111595320"/>
      </c:barChart>
      <c:catAx>
        <c:axId val="2111591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800">
                    <a:solidFill>
                      <a:schemeClr val="tx1"/>
                    </a:solidFill>
                  </a:defRPr>
                </a:pPr>
                <a:r>
                  <a:rPr lang="en-IN" sz="2800" dirty="0">
                    <a:solidFill>
                      <a:schemeClr val="tx1"/>
                    </a:solidFill>
                  </a:rPr>
                  <a:t>INB          SVM</a:t>
                </a:r>
                <a:r>
                  <a:rPr lang="en-IN" sz="2800" baseline="0" dirty="0">
                    <a:solidFill>
                      <a:schemeClr val="tx1"/>
                    </a:solidFill>
                  </a:rPr>
                  <a:t>    </a:t>
                </a:r>
                <a:r>
                  <a:rPr lang="en-IN" sz="2800" dirty="0">
                    <a:solidFill>
                      <a:schemeClr val="tx1"/>
                    </a:solidFill>
                  </a:rPr>
                  <a:t> KNN    </a:t>
                </a:r>
                <a:r>
                  <a:rPr lang="en-IN" sz="2800" dirty="0" err="1">
                    <a:solidFill>
                      <a:schemeClr val="tx1"/>
                    </a:solidFill>
                  </a:rPr>
                  <a:t>NaiveBayes</a:t>
                </a:r>
                <a:r>
                  <a:rPr lang="en-IN" sz="2800" baseline="0" dirty="0">
                    <a:solidFill>
                      <a:schemeClr val="tx1"/>
                    </a:solidFill>
                  </a:rPr>
                  <a:t> DBN</a:t>
                </a:r>
                <a:endParaRPr lang="en-IN" sz="2800" dirty="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15378287767844179"/>
              <c:y val="0.8368190740954576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2111595320"/>
        <c:crosses val="autoZero"/>
        <c:auto val="1"/>
        <c:lblAlgn val="ctr"/>
        <c:lblOffset val="100"/>
        <c:noMultiLvlLbl val="1"/>
      </c:catAx>
      <c:valAx>
        <c:axId val="2111595320"/>
        <c:scaling>
          <c:orientation val="minMax"/>
        </c:scaling>
        <c:delete val="0"/>
        <c:axPos val="l"/>
        <c:majorGridlines>
          <c:spPr>
            <a:ln w="12700" cap="flat">
              <a:noFill/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IN" dirty="0"/>
                  <a:t>Accuracy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2111591832"/>
        <c:crosses val="autoZero"/>
        <c:crossBetween val="between"/>
        <c:majorUnit val="15"/>
        <c:minorUnit val="7.5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75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31103726836895E-2"/>
          <c:y val="5.0123581760576616E-2"/>
          <c:w val="0.82964857386852253"/>
          <c:h val="0.793795829973564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TPR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5"/>
                <c:pt idx="0">
                  <c:v>Improved Naive Bayes</c:v>
                </c:pt>
                <c:pt idx="1">
                  <c:v>SVM</c:v>
                </c:pt>
                <c:pt idx="2">
                  <c:v>KNN</c:v>
                </c:pt>
                <c:pt idx="3">
                  <c:v>Naive Bayes</c:v>
                </c:pt>
                <c:pt idx="4">
                  <c:v>DBN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5"/>
                <c:pt idx="0">
                  <c:v>98.2</c:v>
                </c:pt>
                <c:pt idx="1">
                  <c:v>95.2</c:v>
                </c:pt>
                <c:pt idx="2">
                  <c:v>75.8</c:v>
                </c:pt>
                <c:pt idx="3">
                  <c:v>80.5</c:v>
                </c:pt>
                <c:pt idx="4">
                  <c:v>84.6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1D-486F-9724-B545CA2D05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FPR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5"/>
                <c:pt idx="0">
                  <c:v>Improved Naive Bayes</c:v>
                </c:pt>
                <c:pt idx="1">
                  <c:v>SVM</c:v>
                </c:pt>
                <c:pt idx="2">
                  <c:v>KNN</c:v>
                </c:pt>
                <c:pt idx="3">
                  <c:v>Naive Bayes</c:v>
                </c:pt>
                <c:pt idx="4">
                  <c:v>DBN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5"/>
                <c:pt idx="0">
                  <c:v>98.2</c:v>
                </c:pt>
                <c:pt idx="1">
                  <c:v>95.2</c:v>
                </c:pt>
                <c:pt idx="2">
                  <c:v>87.5</c:v>
                </c:pt>
                <c:pt idx="3">
                  <c:v>80.7</c:v>
                </c:pt>
                <c:pt idx="4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1D-486F-9724-B545CA2D054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91107967"/>
        <c:axId val="491109263"/>
      </c:barChart>
      <c:catAx>
        <c:axId val="4911079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9263"/>
        <c:crosses val="autoZero"/>
        <c:auto val="1"/>
        <c:lblAlgn val="ctr"/>
        <c:lblOffset val="100"/>
        <c:noMultiLvlLbl val="0"/>
      </c:catAx>
      <c:valAx>
        <c:axId val="49110926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7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677835588653821"/>
          <c:y val="1.1530662581700946E-3"/>
          <c:w val="0.26951166803194504"/>
          <c:h val="0.166716381623555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/>
          <a:lstStyle/>
          <a:p>
            <a:endParaRPr 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0659568451599147"/>
          <c:y val="3.5690235198038434E-2"/>
          <c:w val="0.86756999999999995"/>
          <c:h val="0.7753790000000000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Sheet1!$A$2</c:f>
              <c:strCache>
                <c:ptCount val="1"/>
                <c:pt idx="0">
                  <c:v>NB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93.4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(Sheet1!#REF!,Sheet1!$A$2,Sheet1!$A$3,Sheet1!$A$4,Sheet1!$A$5)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6-8F38-4E7E-BFC6-1F1F6E90C567}"/>
            </c:ext>
          </c:extLst>
        </c:ser>
        <c:ser>
          <c:idx val="2"/>
          <c:order val="2"/>
          <c:tx>
            <c:strRef>
              <c:f>Sheet1!$A$3</c:f>
              <c:strCache>
                <c:ptCount val="1"/>
                <c:pt idx="0">
                  <c:v>J48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Sheet1!$B$3</c:f>
              <c:numCache>
                <c:formatCode>General</c:formatCode>
                <c:ptCount val="1"/>
                <c:pt idx="0">
                  <c:v>96.4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(Sheet1!#REF!,Sheet1!$A$2,Sheet1!$A$3,Sheet1!$A$4,Sheet1!$A$5)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7-8F38-4E7E-BFC6-1F1F6E90C567}"/>
            </c:ext>
          </c:extLst>
        </c:ser>
        <c:ser>
          <c:idx val="3"/>
          <c:order val="3"/>
          <c:tx>
            <c:strRef>
              <c:f>Sheet1!$A$4</c:f>
              <c:strCache>
                <c:ptCount val="1"/>
                <c:pt idx="0">
                  <c:v>RF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Sheet1!$B$4</c:f>
              <c:numCache>
                <c:formatCode>General</c:formatCode>
                <c:ptCount val="1"/>
                <c:pt idx="0">
                  <c:v>97.4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(Sheet1!#REF!,Sheet1!$A$2,Sheet1!$A$3,Sheet1!$A$4,Sheet1!$A$5)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8-8F38-4E7E-BFC6-1F1F6E90C567}"/>
            </c:ext>
          </c:extLst>
        </c:ser>
        <c:ser>
          <c:idx val="4"/>
          <c:order val="4"/>
          <c:tx>
            <c:strRef>
              <c:f>Sheet1!$A$5</c:f>
              <c:strCache>
                <c:ptCount val="1"/>
                <c:pt idx="0">
                  <c:v>IRF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val>
            <c:numRef>
              <c:f>Sheet1!$B$5</c:f>
              <c:numCache>
                <c:formatCode>General</c:formatCode>
                <c:ptCount val="1"/>
                <c:pt idx="0">
                  <c:v>98.1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>
                      <c:ext uri="{02D57815-91ED-43cb-92C2-25804820EDAC}">
                        <c15:formulaRef>
                          <c15:sqref>(Sheet1!#REF!,Sheet1!$A$2,Sheet1!$A$3,Sheet1!$A$4,Sheet1!$A$5)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9-8F38-4E7E-BFC6-1F1F6E90C56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-10"/>
        <c:axId val="2111591832"/>
        <c:axId val="211159532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NB J48 RF IRF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 w="12700" cap="flat">
                    <a:noFill/>
                    <a:miter lim="400000"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</c:ext>
                  </c:extLst>
                </c:dLbls>
                <c:trendline>
                  <c:trendlineType val="linear"/>
                  <c:dispRSqr val="0"/>
                  <c:dispEq val="0"/>
                </c:trendline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extLst>
                  <c:ext uri="{02D57815-91ED-43cb-92C2-25804820EDAC}">
                    <c15:filteredCategoryTitle>
                      <c15:cat>
                        <c:multiLvlStrRef>
                          <c:extLst>
                            <c:ext uri="{02D57815-91ED-43cb-92C2-25804820EDAC}">
                              <c15:formulaRef>
                                <c15:sqref>(Sheet1!#REF!,Sheet1!$A$2,Sheet1!$A$3,Sheet1!$A$4,Sheet1!$A$5)</c15:sqref>
                              </c15:formulaRef>
                            </c:ext>
                          </c:extLst>
                        </c:multiLvlStrRef>
                      </c15:cat>
                    </c15:filteredCategoryTitle>
                  </c:ext>
                  <c:ext xmlns:c16="http://schemas.microsoft.com/office/drawing/2014/chart" uri="{C3380CC4-5D6E-409C-BE32-E72D297353CC}">
                    <c16:uniqueId val="{00000000-8F38-4E7E-BFC6-1F1F6E90C567}"/>
                  </c:ext>
                </c:extLst>
              </c15:ser>
            </c15:filteredBarSeries>
          </c:ext>
        </c:extLst>
      </c:barChart>
      <c:catAx>
        <c:axId val="2111591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2800">
                    <a:solidFill>
                      <a:schemeClr val="tx1"/>
                    </a:solidFill>
                  </a:defRPr>
                </a:pPr>
                <a:r>
                  <a:rPr lang="en-IN" sz="2800" dirty="0">
                    <a:solidFill>
                      <a:schemeClr val="tx1"/>
                    </a:solidFill>
                  </a:rPr>
                  <a:t>IRF</a:t>
                </a:r>
              </a:p>
            </c:rich>
          </c:tx>
          <c:layout>
            <c:manualLayout>
              <c:xMode val="edge"/>
              <c:yMode val="edge"/>
              <c:x val="0.81283112727752216"/>
              <c:y val="0.82753646281017523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2111595320"/>
        <c:crosses val="autoZero"/>
        <c:auto val="1"/>
        <c:lblAlgn val="ctr"/>
        <c:lblOffset val="100"/>
        <c:noMultiLvlLbl val="1"/>
      </c:catAx>
      <c:valAx>
        <c:axId val="2111595320"/>
        <c:scaling>
          <c:orientation val="minMax"/>
        </c:scaling>
        <c:delete val="0"/>
        <c:axPos val="l"/>
        <c:majorGridlines>
          <c:spPr>
            <a:ln w="12700" cap="flat">
              <a:noFill/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IN" dirty="0"/>
                  <a:t>Accuracy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crossAx val="2111591832"/>
        <c:crosses val="autoZero"/>
        <c:crossBetween val="between"/>
        <c:majorUnit val="15"/>
        <c:minorUnit val="7.5"/>
      </c:valAx>
      <c:spPr>
        <a:noFill/>
        <a:ln w="25400"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75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531103726836895E-2"/>
          <c:y val="5.0123581760576616E-2"/>
          <c:w val="0.82964857386852253"/>
          <c:h val="0.7937958299735644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TPR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4"/>
                <c:pt idx="0">
                  <c:v>NB</c:v>
                </c:pt>
                <c:pt idx="1">
                  <c:v>J48</c:v>
                </c:pt>
                <c:pt idx="2">
                  <c:v>RF</c:v>
                </c:pt>
                <c:pt idx="3">
                  <c:v>IRF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4"/>
                <c:pt idx="0">
                  <c:v>0.97899999999999998</c:v>
                </c:pt>
                <c:pt idx="1">
                  <c:v>0.98399999999999999</c:v>
                </c:pt>
                <c:pt idx="2">
                  <c:v>0.99199999999999999</c:v>
                </c:pt>
                <c:pt idx="3">
                  <c:v>0.995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F4-448D-85DF-AE5C209F79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FPR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4"/>
                <c:pt idx="0">
                  <c:v>NB</c:v>
                </c:pt>
                <c:pt idx="1">
                  <c:v>J48</c:v>
                </c:pt>
                <c:pt idx="2">
                  <c:v>RF</c:v>
                </c:pt>
                <c:pt idx="3">
                  <c:v>IRF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4"/>
                <c:pt idx="0">
                  <c:v>0.15</c:v>
                </c:pt>
                <c:pt idx="1">
                  <c:v>7.3999999999999996E-2</c:v>
                </c:pt>
                <c:pt idx="2">
                  <c:v>5.8999999999999997E-2</c:v>
                </c:pt>
                <c:pt idx="3">
                  <c:v>4.5999999999999999E-2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F4-448D-85DF-AE5C209F79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91107967"/>
        <c:axId val="491109263"/>
      </c:barChart>
      <c:catAx>
        <c:axId val="49110796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9263"/>
        <c:crosses val="autoZero"/>
        <c:auto val="1"/>
        <c:lblAlgn val="ctr"/>
        <c:lblOffset val="100"/>
        <c:noMultiLvlLbl val="0"/>
      </c:catAx>
      <c:valAx>
        <c:axId val="49110926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7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3297402180348103"/>
          <c:y val="1.1531204630747245E-3"/>
          <c:w val="0.26951166803194504"/>
          <c:h val="0.166716381623555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AC2C24-5123-4C7B-B44C-C1B821A3946E}" type="doc">
      <dgm:prSet loTypeId="urn:microsoft.com/office/officeart/2005/8/layout/process4" loCatId="list" qsTypeId="urn:microsoft.com/office/officeart/2005/8/quickstyle/3d7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C0DB2D-0EA4-4651-BB52-3A434F962ED8}">
      <dgm:prSet phldrT="[Text]" custT="1"/>
      <dgm:spPr/>
      <dgm:t>
        <a:bodyPr/>
        <a:lstStyle/>
        <a:p>
          <a:r>
            <a:rPr lang="en-US" sz="1800" b="1" dirty="0"/>
            <a:t>Introduction</a:t>
          </a:r>
        </a:p>
      </dgm:t>
    </dgm:pt>
    <dgm:pt modelId="{42ED4E97-26FB-4081-863F-11634A1BF8FB}" type="parTrans" cxnId="{7D21950F-8B64-4C1D-B8E3-0A6C28E6E3EF}">
      <dgm:prSet/>
      <dgm:spPr/>
      <dgm:t>
        <a:bodyPr/>
        <a:lstStyle/>
        <a:p>
          <a:endParaRPr lang="en-US"/>
        </a:p>
      </dgm:t>
    </dgm:pt>
    <dgm:pt modelId="{F3F1C544-1C3B-489A-ACC6-982087344DD1}" type="sibTrans" cxnId="{7D21950F-8B64-4C1D-B8E3-0A6C28E6E3EF}">
      <dgm:prSet/>
      <dgm:spPr/>
      <dgm:t>
        <a:bodyPr/>
        <a:lstStyle/>
        <a:p>
          <a:endParaRPr lang="en-US"/>
        </a:p>
      </dgm:t>
    </dgm:pt>
    <dgm:pt modelId="{70241B65-39D0-4923-AFC9-DED6DF12F98E}">
      <dgm:prSet phldrT="[Text]" custT="1"/>
      <dgm:spPr/>
      <dgm:t>
        <a:bodyPr/>
        <a:lstStyle/>
        <a:p>
          <a:r>
            <a:rPr lang="en-US" sz="1800" dirty="0"/>
            <a:t>Motivation</a:t>
          </a:r>
        </a:p>
      </dgm:t>
    </dgm:pt>
    <dgm:pt modelId="{0E759ACC-CE9B-42A0-919B-A9E3FBC994C9}" type="parTrans" cxnId="{78729CE6-DE11-4B2E-A41D-DD69AEDE80EE}">
      <dgm:prSet/>
      <dgm:spPr/>
      <dgm:t>
        <a:bodyPr/>
        <a:lstStyle/>
        <a:p>
          <a:endParaRPr lang="en-US"/>
        </a:p>
      </dgm:t>
    </dgm:pt>
    <dgm:pt modelId="{8464604A-C0BC-48FF-AF82-93C6D72F1923}" type="sibTrans" cxnId="{78729CE6-DE11-4B2E-A41D-DD69AEDE80EE}">
      <dgm:prSet/>
      <dgm:spPr/>
      <dgm:t>
        <a:bodyPr/>
        <a:lstStyle/>
        <a:p>
          <a:endParaRPr lang="en-US"/>
        </a:p>
      </dgm:t>
    </dgm:pt>
    <dgm:pt modelId="{7882B591-7B8C-4332-A60A-BCC08003A6CB}">
      <dgm:prSet phldrT="[Text]" custT="1"/>
      <dgm:spPr/>
      <dgm:t>
        <a:bodyPr/>
        <a:lstStyle/>
        <a:p>
          <a:r>
            <a:rPr lang="en-IN" sz="1800" dirty="0"/>
            <a:t>Contribution 1: A Multimodal Malware Detection Technique for Android </a:t>
          </a:r>
          <a:r>
            <a:rPr lang="en-IN" sz="1800" dirty="0" err="1"/>
            <a:t>IoT</a:t>
          </a:r>
          <a:r>
            <a:rPr lang="en-IN" sz="1800" dirty="0"/>
            <a:t> Devices Using Various </a:t>
          </a:r>
          <a:endParaRPr lang="en-US" sz="1800" dirty="0"/>
        </a:p>
      </dgm:t>
    </dgm:pt>
    <dgm:pt modelId="{27654625-4763-4801-A4AF-A27D6FF9D665}" type="parTrans" cxnId="{E60573B0-D187-48AC-AADC-5E3FB3E56581}">
      <dgm:prSet/>
      <dgm:spPr/>
      <dgm:t>
        <a:bodyPr/>
        <a:lstStyle/>
        <a:p>
          <a:endParaRPr lang="en-US"/>
        </a:p>
      </dgm:t>
    </dgm:pt>
    <dgm:pt modelId="{6A1036E5-2ACD-4F7C-A7FA-9C038C712CF8}" type="sibTrans" cxnId="{E60573B0-D187-48AC-AADC-5E3FB3E56581}">
      <dgm:prSet/>
      <dgm:spPr/>
      <dgm:t>
        <a:bodyPr/>
        <a:lstStyle/>
        <a:p>
          <a:endParaRPr lang="en-US"/>
        </a:p>
      </dgm:t>
    </dgm:pt>
    <dgm:pt modelId="{9BBFDD43-CC59-4051-BE1F-1DA0D72C25A0}">
      <dgm:prSet phldrT="[Text]" custT="1"/>
      <dgm:spPr/>
      <dgm:t>
        <a:bodyPr/>
        <a:lstStyle/>
        <a:p>
          <a:r>
            <a:rPr lang="en-IN" sz="1600" dirty="0"/>
            <a:t>Contribution 2: Research on Data Mining of Permission-Induced Risk </a:t>
          </a:r>
          <a:r>
            <a:rPr lang="en-US" sz="1600" dirty="0"/>
            <a:t>for Android </a:t>
          </a:r>
          <a:r>
            <a:rPr lang="en-US" sz="1600" dirty="0" err="1"/>
            <a:t>IoT</a:t>
          </a:r>
          <a:r>
            <a:rPr lang="en-US" sz="1600" dirty="0"/>
            <a:t> Devices</a:t>
          </a:r>
        </a:p>
      </dgm:t>
    </dgm:pt>
    <dgm:pt modelId="{8D05E84B-704C-4CBD-AE83-3579A3E5AF63}" type="parTrans" cxnId="{0F7F91EE-68B9-47A9-912C-9635B5102CFF}">
      <dgm:prSet/>
      <dgm:spPr/>
      <dgm:t>
        <a:bodyPr/>
        <a:lstStyle/>
        <a:p>
          <a:endParaRPr lang="en-US"/>
        </a:p>
      </dgm:t>
    </dgm:pt>
    <dgm:pt modelId="{989FDBC6-3AFD-4E8A-8AFF-D579E9A0684D}" type="sibTrans" cxnId="{0F7F91EE-68B9-47A9-912C-9635B5102CFF}">
      <dgm:prSet/>
      <dgm:spPr/>
      <dgm:t>
        <a:bodyPr/>
        <a:lstStyle/>
        <a:p>
          <a:endParaRPr lang="en-US"/>
        </a:p>
      </dgm:t>
    </dgm:pt>
    <dgm:pt modelId="{A06F62B6-0117-4347-86E0-399A5AD8CACE}">
      <dgm:prSet phldrT="[Text]" custT="1"/>
      <dgm:spPr/>
      <dgm:t>
        <a:bodyPr/>
        <a:lstStyle/>
        <a:p>
          <a:r>
            <a:rPr lang="en-US" sz="1600" dirty="0"/>
            <a:t>Conclusion and Future Work</a:t>
          </a:r>
        </a:p>
      </dgm:t>
    </dgm:pt>
    <dgm:pt modelId="{AF5BBBD8-70A1-48F2-B604-E4E31D0D8A5B}" type="parTrans" cxnId="{C9F1CE46-A250-4418-AE9F-E1CB603E43F9}">
      <dgm:prSet/>
      <dgm:spPr/>
      <dgm:t>
        <a:bodyPr/>
        <a:lstStyle/>
        <a:p>
          <a:endParaRPr lang="en-US"/>
        </a:p>
      </dgm:t>
    </dgm:pt>
    <dgm:pt modelId="{65F8A4BC-0B0C-45DA-A5B9-5994129FF1C4}" type="sibTrans" cxnId="{C9F1CE46-A250-4418-AE9F-E1CB603E43F9}">
      <dgm:prSet/>
      <dgm:spPr/>
      <dgm:t>
        <a:bodyPr/>
        <a:lstStyle/>
        <a:p>
          <a:endParaRPr lang="en-US"/>
        </a:p>
      </dgm:t>
    </dgm:pt>
    <dgm:pt modelId="{03BEDDA7-6F0E-47C6-803E-B38E7D111DD2}">
      <dgm:prSet phldrT="[Text]" custT="1"/>
      <dgm:spPr/>
      <dgm:t>
        <a:bodyPr/>
        <a:lstStyle/>
        <a:p>
          <a:r>
            <a:rPr lang="en-US" sz="1600" dirty="0"/>
            <a:t>Background</a:t>
          </a:r>
        </a:p>
      </dgm:t>
    </dgm:pt>
    <dgm:pt modelId="{780AB863-84E1-48EC-9BBF-19753D5C22F4}" type="parTrans" cxnId="{402381F7-F87A-468F-9D0F-90AD9B9F6CAF}">
      <dgm:prSet/>
      <dgm:spPr/>
      <dgm:t>
        <a:bodyPr/>
        <a:lstStyle/>
        <a:p>
          <a:endParaRPr lang="en-US"/>
        </a:p>
      </dgm:t>
    </dgm:pt>
    <dgm:pt modelId="{F466E1E7-D2C0-4836-8819-CBC35DEB9B59}" type="sibTrans" cxnId="{402381F7-F87A-468F-9D0F-90AD9B9F6CAF}">
      <dgm:prSet/>
      <dgm:spPr/>
      <dgm:t>
        <a:bodyPr/>
        <a:lstStyle/>
        <a:p>
          <a:endParaRPr lang="en-US"/>
        </a:p>
      </dgm:t>
    </dgm:pt>
    <dgm:pt modelId="{071919B5-9827-44F8-AF07-30C8D06682CB}">
      <dgm:prSet phldrT="[Text]" custT="1"/>
      <dgm:spPr/>
      <dgm:t>
        <a:bodyPr/>
        <a:lstStyle/>
        <a:p>
          <a:r>
            <a:rPr lang="en-US" sz="1800" dirty="0"/>
            <a:t>Problem Statement </a:t>
          </a:r>
        </a:p>
      </dgm:t>
    </dgm:pt>
    <dgm:pt modelId="{8CA67351-22D3-469F-92A8-919AA7555A1C}" type="sibTrans" cxnId="{EB0F112E-EE8F-4D32-8B6A-90A7CCB3ADA6}">
      <dgm:prSet/>
      <dgm:spPr/>
      <dgm:t>
        <a:bodyPr/>
        <a:lstStyle/>
        <a:p>
          <a:endParaRPr lang="en-US"/>
        </a:p>
      </dgm:t>
    </dgm:pt>
    <dgm:pt modelId="{AFE52C6C-4CC6-4961-8C5A-0469D7E53CBD}" type="parTrans" cxnId="{EB0F112E-EE8F-4D32-8B6A-90A7CCB3ADA6}">
      <dgm:prSet/>
      <dgm:spPr/>
      <dgm:t>
        <a:bodyPr/>
        <a:lstStyle/>
        <a:p>
          <a:endParaRPr lang="en-US"/>
        </a:p>
      </dgm:t>
    </dgm:pt>
    <dgm:pt modelId="{5757FB79-B6FB-48B5-841F-2E1BBF591AF2}" type="pres">
      <dgm:prSet presAssocID="{1FAC2C24-5123-4C7B-B44C-C1B821A3946E}" presName="Name0" presStyleCnt="0">
        <dgm:presLayoutVars>
          <dgm:dir/>
          <dgm:animLvl val="lvl"/>
          <dgm:resizeHandles val="exact"/>
        </dgm:presLayoutVars>
      </dgm:prSet>
      <dgm:spPr/>
    </dgm:pt>
    <dgm:pt modelId="{EC39CE16-6508-47E9-9B8E-D3CBFACA92BC}" type="pres">
      <dgm:prSet presAssocID="{A06F62B6-0117-4347-86E0-399A5AD8CACE}" presName="boxAndChildren" presStyleCnt="0"/>
      <dgm:spPr/>
    </dgm:pt>
    <dgm:pt modelId="{B3329B4B-A075-455D-9185-76FA77E16608}" type="pres">
      <dgm:prSet presAssocID="{A06F62B6-0117-4347-86E0-399A5AD8CACE}" presName="parentTextBox" presStyleLbl="node1" presStyleIdx="0" presStyleCnt="7"/>
      <dgm:spPr/>
    </dgm:pt>
    <dgm:pt modelId="{7C069DA6-D9F1-4097-B0BB-1103DA0748F5}" type="pres">
      <dgm:prSet presAssocID="{989FDBC6-3AFD-4E8A-8AFF-D579E9A0684D}" presName="sp" presStyleCnt="0"/>
      <dgm:spPr/>
    </dgm:pt>
    <dgm:pt modelId="{0E4D8D6F-E350-4EE5-BA64-0B8D01514A02}" type="pres">
      <dgm:prSet presAssocID="{9BBFDD43-CC59-4051-BE1F-1DA0D72C25A0}" presName="arrowAndChildren" presStyleCnt="0"/>
      <dgm:spPr/>
    </dgm:pt>
    <dgm:pt modelId="{585E9E4C-C92B-4A82-93EC-389CCA9A1A9A}" type="pres">
      <dgm:prSet presAssocID="{9BBFDD43-CC59-4051-BE1F-1DA0D72C25A0}" presName="parentTextArrow" presStyleLbl="node1" presStyleIdx="1" presStyleCnt="7"/>
      <dgm:spPr/>
    </dgm:pt>
    <dgm:pt modelId="{64E433E5-5568-4687-9A39-72B9EC0F595A}" type="pres">
      <dgm:prSet presAssocID="{6A1036E5-2ACD-4F7C-A7FA-9C038C712CF8}" presName="sp" presStyleCnt="0"/>
      <dgm:spPr/>
    </dgm:pt>
    <dgm:pt modelId="{C6B09F2F-C405-43CF-96F4-F92941885D2A}" type="pres">
      <dgm:prSet presAssocID="{7882B591-7B8C-4332-A60A-BCC08003A6CB}" presName="arrowAndChildren" presStyleCnt="0"/>
      <dgm:spPr/>
    </dgm:pt>
    <dgm:pt modelId="{6F4E60C6-124A-4570-A462-5D9E175E6184}" type="pres">
      <dgm:prSet presAssocID="{7882B591-7B8C-4332-A60A-BCC08003A6CB}" presName="parentTextArrow" presStyleLbl="node1" presStyleIdx="2" presStyleCnt="7"/>
      <dgm:spPr/>
    </dgm:pt>
    <dgm:pt modelId="{DB33A4AA-3D92-415B-8F85-750A59799415}" type="pres">
      <dgm:prSet presAssocID="{F466E1E7-D2C0-4836-8819-CBC35DEB9B59}" presName="sp" presStyleCnt="0"/>
      <dgm:spPr/>
    </dgm:pt>
    <dgm:pt modelId="{98D93F2B-0D81-45A2-8C22-1B0949268759}" type="pres">
      <dgm:prSet presAssocID="{03BEDDA7-6F0E-47C6-803E-B38E7D111DD2}" presName="arrowAndChildren" presStyleCnt="0"/>
      <dgm:spPr/>
    </dgm:pt>
    <dgm:pt modelId="{550151D0-C41B-4C0D-B89E-CC5A46121A6E}" type="pres">
      <dgm:prSet presAssocID="{03BEDDA7-6F0E-47C6-803E-B38E7D111DD2}" presName="parentTextArrow" presStyleLbl="node1" presStyleIdx="3" presStyleCnt="7"/>
      <dgm:spPr/>
    </dgm:pt>
    <dgm:pt modelId="{AD817FEE-493C-475C-9FFC-E9B04FCAF929}" type="pres">
      <dgm:prSet presAssocID="{8CA67351-22D3-469F-92A8-919AA7555A1C}" presName="sp" presStyleCnt="0"/>
      <dgm:spPr/>
    </dgm:pt>
    <dgm:pt modelId="{0F01E312-C840-4B0A-AAA0-8D15D9BAE3DD}" type="pres">
      <dgm:prSet presAssocID="{071919B5-9827-44F8-AF07-30C8D06682CB}" presName="arrowAndChildren" presStyleCnt="0"/>
      <dgm:spPr/>
    </dgm:pt>
    <dgm:pt modelId="{E8DCD200-97A2-4F38-8802-178A25803493}" type="pres">
      <dgm:prSet presAssocID="{071919B5-9827-44F8-AF07-30C8D06682CB}" presName="parentTextArrow" presStyleLbl="node1" presStyleIdx="4" presStyleCnt="7"/>
      <dgm:spPr/>
    </dgm:pt>
    <dgm:pt modelId="{60EC6FBE-006D-4A91-9747-6B3FCFC5B301}" type="pres">
      <dgm:prSet presAssocID="{8464604A-C0BC-48FF-AF82-93C6D72F1923}" presName="sp" presStyleCnt="0"/>
      <dgm:spPr/>
    </dgm:pt>
    <dgm:pt modelId="{EB2C0953-875D-4248-B506-39010A3C295B}" type="pres">
      <dgm:prSet presAssocID="{70241B65-39D0-4923-AFC9-DED6DF12F98E}" presName="arrowAndChildren" presStyleCnt="0"/>
      <dgm:spPr/>
    </dgm:pt>
    <dgm:pt modelId="{6F0FDDC2-9C2C-4D7B-A200-E166AE01EBA8}" type="pres">
      <dgm:prSet presAssocID="{70241B65-39D0-4923-AFC9-DED6DF12F98E}" presName="parentTextArrow" presStyleLbl="node1" presStyleIdx="5" presStyleCnt="7"/>
      <dgm:spPr/>
    </dgm:pt>
    <dgm:pt modelId="{A81221EE-6527-4522-A486-64BF2DCB7BDA}" type="pres">
      <dgm:prSet presAssocID="{F3F1C544-1C3B-489A-ACC6-982087344DD1}" presName="sp" presStyleCnt="0"/>
      <dgm:spPr/>
    </dgm:pt>
    <dgm:pt modelId="{D59A25BA-5637-413E-B34F-4F4CC6D28A64}" type="pres">
      <dgm:prSet presAssocID="{91C0DB2D-0EA4-4651-BB52-3A434F962ED8}" presName="arrowAndChildren" presStyleCnt="0"/>
      <dgm:spPr/>
    </dgm:pt>
    <dgm:pt modelId="{8F8836AC-9362-4B26-A0CC-882200E9A7B3}" type="pres">
      <dgm:prSet presAssocID="{91C0DB2D-0EA4-4651-BB52-3A434F962ED8}" presName="parentTextArrow" presStyleLbl="node1" presStyleIdx="6" presStyleCnt="7"/>
      <dgm:spPr/>
    </dgm:pt>
  </dgm:ptLst>
  <dgm:cxnLst>
    <dgm:cxn modelId="{7D21950F-8B64-4C1D-B8E3-0A6C28E6E3EF}" srcId="{1FAC2C24-5123-4C7B-B44C-C1B821A3946E}" destId="{91C0DB2D-0EA4-4651-BB52-3A434F962ED8}" srcOrd="0" destOrd="0" parTransId="{42ED4E97-26FB-4081-863F-11634A1BF8FB}" sibTransId="{F3F1C544-1C3B-489A-ACC6-982087344DD1}"/>
    <dgm:cxn modelId="{A3EFEE17-C6E7-411E-B453-399BC795698A}" type="presOf" srcId="{7882B591-7B8C-4332-A60A-BCC08003A6CB}" destId="{6F4E60C6-124A-4570-A462-5D9E175E6184}" srcOrd="0" destOrd="0" presId="urn:microsoft.com/office/officeart/2005/8/layout/process4"/>
    <dgm:cxn modelId="{EB0F112E-EE8F-4D32-8B6A-90A7CCB3ADA6}" srcId="{1FAC2C24-5123-4C7B-B44C-C1B821A3946E}" destId="{071919B5-9827-44F8-AF07-30C8D06682CB}" srcOrd="2" destOrd="0" parTransId="{AFE52C6C-4CC6-4961-8C5A-0469D7E53CBD}" sibTransId="{8CA67351-22D3-469F-92A8-919AA7555A1C}"/>
    <dgm:cxn modelId="{59B02931-20A4-4E60-B6D7-32788B1605F1}" type="presOf" srcId="{A06F62B6-0117-4347-86E0-399A5AD8CACE}" destId="{B3329B4B-A075-455D-9185-76FA77E16608}" srcOrd="0" destOrd="0" presId="urn:microsoft.com/office/officeart/2005/8/layout/process4"/>
    <dgm:cxn modelId="{C9F1CE46-A250-4418-AE9F-E1CB603E43F9}" srcId="{1FAC2C24-5123-4C7B-B44C-C1B821A3946E}" destId="{A06F62B6-0117-4347-86E0-399A5AD8CACE}" srcOrd="6" destOrd="0" parTransId="{AF5BBBD8-70A1-48F2-B604-E4E31D0D8A5B}" sibTransId="{65F8A4BC-0B0C-45DA-A5B9-5994129FF1C4}"/>
    <dgm:cxn modelId="{962F0755-3E42-4CFD-BC0F-A83D50D5D510}" type="presOf" srcId="{071919B5-9827-44F8-AF07-30C8D06682CB}" destId="{E8DCD200-97A2-4F38-8802-178A25803493}" srcOrd="0" destOrd="0" presId="urn:microsoft.com/office/officeart/2005/8/layout/process4"/>
    <dgm:cxn modelId="{3F71F655-99DA-4A09-9D6D-C5AF9AD19913}" type="presOf" srcId="{91C0DB2D-0EA4-4651-BB52-3A434F962ED8}" destId="{8F8836AC-9362-4B26-A0CC-882200E9A7B3}" srcOrd="0" destOrd="0" presId="urn:microsoft.com/office/officeart/2005/8/layout/process4"/>
    <dgm:cxn modelId="{E60573B0-D187-48AC-AADC-5E3FB3E56581}" srcId="{1FAC2C24-5123-4C7B-B44C-C1B821A3946E}" destId="{7882B591-7B8C-4332-A60A-BCC08003A6CB}" srcOrd="4" destOrd="0" parTransId="{27654625-4763-4801-A4AF-A27D6FF9D665}" sibTransId="{6A1036E5-2ACD-4F7C-A7FA-9C038C712CF8}"/>
    <dgm:cxn modelId="{6189C7BB-6904-4681-946F-C282EB09B462}" type="presOf" srcId="{70241B65-39D0-4923-AFC9-DED6DF12F98E}" destId="{6F0FDDC2-9C2C-4D7B-A200-E166AE01EBA8}" srcOrd="0" destOrd="0" presId="urn:microsoft.com/office/officeart/2005/8/layout/process4"/>
    <dgm:cxn modelId="{4921C9C1-128E-473F-B52B-1CD22854AD72}" type="presOf" srcId="{9BBFDD43-CC59-4051-BE1F-1DA0D72C25A0}" destId="{585E9E4C-C92B-4A82-93EC-389CCA9A1A9A}" srcOrd="0" destOrd="0" presId="urn:microsoft.com/office/officeart/2005/8/layout/process4"/>
    <dgm:cxn modelId="{D57F84D1-F0D6-457D-8B19-7E0D896B8174}" type="presOf" srcId="{1FAC2C24-5123-4C7B-B44C-C1B821A3946E}" destId="{5757FB79-B6FB-48B5-841F-2E1BBF591AF2}" srcOrd="0" destOrd="0" presId="urn:microsoft.com/office/officeart/2005/8/layout/process4"/>
    <dgm:cxn modelId="{78729CE6-DE11-4B2E-A41D-DD69AEDE80EE}" srcId="{1FAC2C24-5123-4C7B-B44C-C1B821A3946E}" destId="{70241B65-39D0-4923-AFC9-DED6DF12F98E}" srcOrd="1" destOrd="0" parTransId="{0E759ACC-CE9B-42A0-919B-A9E3FBC994C9}" sibTransId="{8464604A-C0BC-48FF-AF82-93C6D72F1923}"/>
    <dgm:cxn modelId="{0F7F91EE-68B9-47A9-912C-9635B5102CFF}" srcId="{1FAC2C24-5123-4C7B-B44C-C1B821A3946E}" destId="{9BBFDD43-CC59-4051-BE1F-1DA0D72C25A0}" srcOrd="5" destOrd="0" parTransId="{8D05E84B-704C-4CBD-AE83-3579A3E5AF63}" sibTransId="{989FDBC6-3AFD-4E8A-8AFF-D579E9A0684D}"/>
    <dgm:cxn modelId="{402381F7-F87A-468F-9D0F-90AD9B9F6CAF}" srcId="{1FAC2C24-5123-4C7B-B44C-C1B821A3946E}" destId="{03BEDDA7-6F0E-47C6-803E-B38E7D111DD2}" srcOrd="3" destOrd="0" parTransId="{780AB863-84E1-48EC-9BBF-19753D5C22F4}" sibTransId="{F466E1E7-D2C0-4836-8819-CBC35DEB9B59}"/>
    <dgm:cxn modelId="{1F40ACFA-2F7A-4D8B-9CA8-FBA56DC3514C}" type="presOf" srcId="{03BEDDA7-6F0E-47C6-803E-B38E7D111DD2}" destId="{550151D0-C41B-4C0D-B89E-CC5A46121A6E}" srcOrd="0" destOrd="0" presId="urn:microsoft.com/office/officeart/2005/8/layout/process4"/>
    <dgm:cxn modelId="{BD95D1D2-56D9-4529-904C-51755F951C27}" type="presParOf" srcId="{5757FB79-B6FB-48B5-841F-2E1BBF591AF2}" destId="{EC39CE16-6508-47E9-9B8E-D3CBFACA92BC}" srcOrd="0" destOrd="0" presId="urn:microsoft.com/office/officeart/2005/8/layout/process4"/>
    <dgm:cxn modelId="{8772884C-FB21-4199-9431-1CF2835D85FA}" type="presParOf" srcId="{EC39CE16-6508-47E9-9B8E-D3CBFACA92BC}" destId="{B3329B4B-A075-455D-9185-76FA77E16608}" srcOrd="0" destOrd="0" presId="urn:microsoft.com/office/officeart/2005/8/layout/process4"/>
    <dgm:cxn modelId="{3463648C-BA36-4367-BB72-04B5AF2C8D56}" type="presParOf" srcId="{5757FB79-B6FB-48B5-841F-2E1BBF591AF2}" destId="{7C069DA6-D9F1-4097-B0BB-1103DA0748F5}" srcOrd="1" destOrd="0" presId="urn:microsoft.com/office/officeart/2005/8/layout/process4"/>
    <dgm:cxn modelId="{EECC93CA-4AD5-424D-B493-B7016CFF0A6F}" type="presParOf" srcId="{5757FB79-B6FB-48B5-841F-2E1BBF591AF2}" destId="{0E4D8D6F-E350-4EE5-BA64-0B8D01514A02}" srcOrd="2" destOrd="0" presId="urn:microsoft.com/office/officeart/2005/8/layout/process4"/>
    <dgm:cxn modelId="{97D8A401-A20F-4D7E-B37F-64F125EF3BF2}" type="presParOf" srcId="{0E4D8D6F-E350-4EE5-BA64-0B8D01514A02}" destId="{585E9E4C-C92B-4A82-93EC-389CCA9A1A9A}" srcOrd="0" destOrd="0" presId="urn:microsoft.com/office/officeart/2005/8/layout/process4"/>
    <dgm:cxn modelId="{73E7982C-4407-45F3-A372-83E43C35AD9B}" type="presParOf" srcId="{5757FB79-B6FB-48B5-841F-2E1BBF591AF2}" destId="{64E433E5-5568-4687-9A39-72B9EC0F595A}" srcOrd="3" destOrd="0" presId="urn:microsoft.com/office/officeart/2005/8/layout/process4"/>
    <dgm:cxn modelId="{C3B8B7E4-C347-4BB6-8DAE-D38F47061CCA}" type="presParOf" srcId="{5757FB79-B6FB-48B5-841F-2E1BBF591AF2}" destId="{C6B09F2F-C405-43CF-96F4-F92941885D2A}" srcOrd="4" destOrd="0" presId="urn:microsoft.com/office/officeart/2005/8/layout/process4"/>
    <dgm:cxn modelId="{FF36F3CF-FC22-4001-9379-332BF8BDE750}" type="presParOf" srcId="{C6B09F2F-C405-43CF-96F4-F92941885D2A}" destId="{6F4E60C6-124A-4570-A462-5D9E175E6184}" srcOrd="0" destOrd="0" presId="urn:microsoft.com/office/officeart/2005/8/layout/process4"/>
    <dgm:cxn modelId="{AA7DF967-7673-407B-A1BB-97336A10B9D7}" type="presParOf" srcId="{5757FB79-B6FB-48B5-841F-2E1BBF591AF2}" destId="{DB33A4AA-3D92-415B-8F85-750A59799415}" srcOrd="5" destOrd="0" presId="urn:microsoft.com/office/officeart/2005/8/layout/process4"/>
    <dgm:cxn modelId="{993A8ED7-6227-4B93-BD0F-7A23D663FCFE}" type="presParOf" srcId="{5757FB79-B6FB-48B5-841F-2E1BBF591AF2}" destId="{98D93F2B-0D81-45A2-8C22-1B0949268759}" srcOrd="6" destOrd="0" presId="urn:microsoft.com/office/officeart/2005/8/layout/process4"/>
    <dgm:cxn modelId="{507E468A-C62B-449A-9F0B-1AF27B1D7757}" type="presParOf" srcId="{98D93F2B-0D81-45A2-8C22-1B0949268759}" destId="{550151D0-C41B-4C0D-B89E-CC5A46121A6E}" srcOrd="0" destOrd="0" presId="urn:microsoft.com/office/officeart/2005/8/layout/process4"/>
    <dgm:cxn modelId="{30B48C40-383E-41B1-8356-53F1E4B73798}" type="presParOf" srcId="{5757FB79-B6FB-48B5-841F-2E1BBF591AF2}" destId="{AD817FEE-493C-475C-9FFC-E9B04FCAF929}" srcOrd="7" destOrd="0" presId="urn:microsoft.com/office/officeart/2005/8/layout/process4"/>
    <dgm:cxn modelId="{56E9B62A-19DF-4386-BCEF-3CBEB0D3DCE3}" type="presParOf" srcId="{5757FB79-B6FB-48B5-841F-2E1BBF591AF2}" destId="{0F01E312-C840-4B0A-AAA0-8D15D9BAE3DD}" srcOrd="8" destOrd="0" presId="urn:microsoft.com/office/officeart/2005/8/layout/process4"/>
    <dgm:cxn modelId="{7D632C08-C568-40EE-8021-80908C86598C}" type="presParOf" srcId="{0F01E312-C840-4B0A-AAA0-8D15D9BAE3DD}" destId="{E8DCD200-97A2-4F38-8802-178A25803493}" srcOrd="0" destOrd="0" presId="urn:microsoft.com/office/officeart/2005/8/layout/process4"/>
    <dgm:cxn modelId="{91D41280-7ED2-4EAF-BD49-58E38F02EEB9}" type="presParOf" srcId="{5757FB79-B6FB-48B5-841F-2E1BBF591AF2}" destId="{60EC6FBE-006D-4A91-9747-6B3FCFC5B301}" srcOrd="9" destOrd="0" presId="urn:microsoft.com/office/officeart/2005/8/layout/process4"/>
    <dgm:cxn modelId="{9B0625C7-D29A-43F2-921B-A001CC331059}" type="presParOf" srcId="{5757FB79-B6FB-48B5-841F-2E1BBF591AF2}" destId="{EB2C0953-875D-4248-B506-39010A3C295B}" srcOrd="10" destOrd="0" presId="urn:microsoft.com/office/officeart/2005/8/layout/process4"/>
    <dgm:cxn modelId="{6C3CF3ED-8F6C-451D-988E-CA669D59DF79}" type="presParOf" srcId="{EB2C0953-875D-4248-B506-39010A3C295B}" destId="{6F0FDDC2-9C2C-4D7B-A200-E166AE01EBA8}" srcOrd="0" destOrd="0" presId="urn:microsoft.com/office/officeart/2005/8/layout/process4"/>
    <dgm:cxn modelId="{183E37A4-93F8-4566-B23D-9EAEBF7E41F3}" type="presParOf" srcId="{5757FB79-B6FB-48B5-841F-2E1BBF591AF2}" destId="{A81221EE-6527-4522-A486-64BF2DCB7BDA}" srcOrd="11" destOrd="0" presId="urn:microsoft.com/office/officeart/2005/8/layout/process4"/>
    <dgm:cxn modelId="{9E6D9FBE-21B2-4FA8-B3E6-AB30E09B832E}" type="presParOf" srcId="{5757FB79-B6FB-48B5-841F-2E1BBF591AF2}" destId="{D59A25BA-5637-413E-B34F-4F4CC6D28A64}" srcOrd="12" destOrd="0" presId="urn:microsoft.com/office/officeart/2005/8/layout/process4"/>
    <dgm:cxn modelId="{9FD5236D-2F4C-4951-BE67-C680FE602A9A}" type="presParOf" srcId="{D59A25BA-5637-413E-B34F-4F4CC6D28A64}" destId="{8F8836AC-9362-4B26-A0CC-882200E9A7B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AC2C24-5123-4C7B-B44C-C1B821A3946E}" type="doc">
      <dgm:prSet loTypeId="urn:microsoft.com/office/officeart/2005/8/layout/list1" loCatId="list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C0DB2D-0EA4-4651-BB52-3A434F962ED8}">
      <dgm:prSet phldrT="[Text]"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[1] </a:t>
          </a:r>
          <a:r>
            <a: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Rajesh Kumar</a:t>
          </a: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Xiaosong</a:t>
          </a: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Zhang, </a:t>
          </a:r>
          <a:r>
            <a:rPr lang="en-US" sz="16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WenYong</a:t>
          </a: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Wang et.  al</a:t>
          </a:r>
          <a:endParaRPr lang="en-US" sz="1600" b="1" dirty="0">
            <a:solidFill>
              <a:schemeClr val="tx1"/>
            </a:solidFill>
          </a:endParaRPr>
        </a:p>
      </dgm:t>
    </dgm:pt>
    <dgm:pt modelId="{42ED4E97-26FB-4081-863F-11634A1BF8FB}" type="parTrans" cxnId="{7D21950F-8B64-4C1D-B8E3-0A6C28E6E3EF}">
      <dgm:prSet/>
      <dgm:spPr/>
      <dgm:t>
        <a:bodyPr/>
        <a:lstStyle/>
        <a:p>
          <a:endParaRPr lang="en-US"/>
        </a:p>
      </dgm:t>
    </dgm:pt>
    <dgm:pt modelId="{F3F1C544-1C3B-489A-ACC6-982087344DD1}" type="sibTrans" cxnId="{7D21950F-8B64-4C1D-B8E3-0A6C28E6E3EF}">
      <dgm:prSet/>
      <dgm:spPr/>
      <dgm:t>
        <a:bodyPr/>
        <a:lstStyle/>
        <a:p>
          <a:endParaRPr lang="en-US"/>
        </a:p>
      </dgm:t>
    </dgm:pt>
    <dgm:pt modelId="{A107218B-A7D0-41EC-9548-5F4BEA5C1940}">
      <dgm:prSet phldrT="[Text]" custT="1"/>
      <dgm:spPr/>
      <dgm:t>
        <a:bodyPr/>
        <a:lstStyle/>
        <a:p>
          <a:r>
            <a:rPr lang="en-US" sz="1400" dirty="0"/>
            <a:t>A Multimodal Malware Detection Technique for Android </a:t>
          </a:r>
          <a:r>
            <a:rPr lang="en-US" sz="1400" dirty="0" err="1"/>
            <a:t>IoT</a:t>
          </a:r>
          <a:r>
            <a:rPr lang="en-US" sz="1400" dirty="0"/>
            <a:t> Devices Using Various Features by combining machine learning and blockchain technology. </a:t>
          </a:r>
          <a:endParaRPr lang="en-US" sz="1400" dirty="0">
            <a:solidFill>
              <a:schemeClr val="accent6">
                <a:lumMod val="50000"/>
              </a:schemeClr>
            </a:solidFill>
          </a:endParaRPr>
        </a:p>
      </dgm:t>
    </dgm:pt>
    <dgm:pt modelId="{42B6B3F3-9EEA-4B12-B3ED-7F47FAF236A3}" type="parTrans" cxnId="{FA547AB8-1831-4869-85F6-D9492C5FEAEC}">
      <dgm:prSet/>
      <dgm:spPr/>
      <dgm:t>
        <a:bodyPr/>
        <a:lstStyle/>
        <a:p>
          <a:endParaRPr lang="en-US"/>
        </a:p>
      </dgm:t>
    </dgm:pt>
    <dgm:pt modelId="{50AFAFC4-5A42-4034-BD63-CBF146BD28A6}" type="sibTrans" cxnId="{FA547AB8-1831-4869-85F6-D9492C5FEAEC}">
      <dgm:prSet/>
      <dgm:spPr/>
      <dgm:t>
        <a:bodyPr/>
        <a:lstStyle/>
        <a:p>
          <a:endParaRPr lang="en-US"/>
        </a:p>
      </dgm:t>
    </dgm:pt>
    <dgm:pt modelId="{70241B65-39D0-4923-AFC9-DED6DF12F98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[2] </a:t>
          </a:r>
          <a:r>
            <a: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Rajesh Kumar</a:t>
          </a: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Xiaosong</a:t>
          </a: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Zhang, </a:t>
          </a:r>
          <a:r>
            <a:rPr lang="en-US" sz="1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Riaz</a:t>
          </a: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Khan and  </a:t>
          </a:r>
          <a:r>
            <a:rPr lang="en-US" sz="1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Abubakar</a:t>
          </a: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Sharif</a:t>
          </a:r>
          <a:endParaRPr lang="en-US" sz="1400" dirty="0">
            <a:solidFill>
              <a:schemeClr val="tx1"/>
            </a:solidFill>
          </a:endParaRPr>
        </a:p>
      </dgm:t>
    </dgm:pt>
    <dgm:pt modelId="{0E759ACC-CE9B-42A0-919B-A9E3FBC994C9}" type="parTrans" cxnId="{78729CE6-DE11-4B2E-A41D-DD69AEDE80EE}">
      <dgm:prSet/>
      <dgm:spPr/>
      <dgm:t>
        <a:bodyPr/>
        <a:lstStyle/>
        <a:p>
          <a:endParaRPr lang="en-US"/>
        </a:p>
      </dgm:t>
    </dgm:pt>
    <dgm:pt modelId="{8464604A-C0BC-48FF-AF82-93C6D72F1923}" type="sibTrans" cxnId="{78729CE6-DE11-4B2E-A41D-DD69AEDE80EE}">
      <dgm:prSet/>
      <dgm:spPr/>
      <dgm:t>
        <a:bodyPr/>
        <a:lstStyle/>
        <a:p>
          <a:endParaRPr lang="en-US"/>
        </a:p>
      </dgm:t>
    </dgm:pt>
    <dgm:pt modelId="{277C96B0-ACB1-434E-9BA5-D5E217011E65}">
      <dgm:prSet phldrT="[Text]" custT="1"/>
      <dgm:spPr/>
      <dgm:t>
        <a:bodyPr/>
        <a:lstStyle/>
        <a:p>
          <a:r>
            <a:rPr lang="en-US" sz="1400" dirty="0"/>
            <a:t>Research on data mining of Permission-Induced Risk for Android </a:t>
          </a:r>
          <a:r>
            <a:rPr lang="en-US" sz="1400" dirty="0" err="1"/>
            <a:t>IoT</a:t>
          </a:r>
          <a:r>
            <a:rPr lang="en-US" sz="1400" dirty="0"/>
            <a:t> Devices.</a:t>
          </a:r>
        </a:p>
      </dgm:t>
    </dgm:pt>
    <dgm:pt modelId="{5D690C30-FE7E-40E9-8000-F2DC43C46E1B}" type="parTrans" cxnId="{9FEA9FFB-2C5E-4BD3-959E-72419FCCF443}">
      <dgm:prSet/>
      <dgm:spPr/>
      <dgm:t>
        <a:bodyPr/>
        <a:lstStyle/>
        <a:p>
          <a:endParaRPr lang="en-US"/>
        </a:p>
      </dgm:t>
    </dgm:pt>
    <dgm:pt modelId="{B475F992-A590-454D-B5B5-162CDBC2647A}" type="sibTrans" cxnId="{9FEA9FFB-2C5E-4BD3-959E-72419FCCF443}">
      <dgm:prSet/>
      <dgm:spPr/>
      <dgm:t>
        <a:bodyPr/>
        <a:lstStyle/>
        <a:p>
          <a:endParaRPr lang="en-US"/>
        </a:p>
      </dgm:t>
    </dgm:pt>
    <dgm:pt modelId="{071919B5-9827-44F8-AF07-30C8D06682CB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</a:rPr>
            <a:t>[3] JAMALI ZAKRIA , JINGYE CAI, JIANHUA DENG, MUHAMMAD UMAR AFTAB, MUHAMMAD SADDAM KHOKHAR, </a:t>
          </a:r>
          <a:r>
            <a:rPr lang="en-US" sz="1200" b="1" dirty="0">
              <a:solidFill>
                <a:schemeClr val="tx1"/>
              </a:solidFill>
            </a:rPr>
            <a:t>RAJESH KUMAR </a:t>
          </a:r>
        </a:p>
      </dgm:t>
    </dgm:pt>
    <dgm:pt modelId="{AFE52C6C-4CC6-4961-8C5A-0469D7E53CBD}" type="parTrans" cxnId="{EB0F112E-EE8F-4D32-8B6A-90A7CCB3ADA6}">
      <dgm:prSet/>
      <dgm:spPr/>
      <dgm:t>
        <a:bodyPr/>
        <a:lstStyle/>
        <a:p>
          <a:endParaRPr lang="en-US"/>
        </a:p>
      </dgm:t>
    </dgm:pt>
    <dgm:pt modelId="{8CA67351-22D3-469F-92A8-919AA7555A1C}" type="sibTrans" cxnId="{EB0F112E-EE8F-4D32-8B6A-90A7CCB3ADA6}">
      <dgm:prSet/>
      <dgm:spPr/>
      <dgm:t>
        <a:bodyPr/>
        <a:lstStyle/>
        <a:p>
          <a:endParaRPr lang="en-US"/>
        </a:p>
      </dgm:t>
    </dgm:pt>
    <dgm:pt modelId="{E2BE292D-F0C3-46AF-9A85-76A28005B22C}">
      <dgm:prSet phldrT="[Text]" custT="1"/>
      <dgm:spPr/>
      <dgm:t>
        <a:bodyPr/>
        <a:lstStyle/>
        <a:p>
          <a:r>
            <a:rPr lang="en-US" sz="1400" dirty="0"/>
            <a:t>Efficient and Deep Vehicle Re-Identification using Multi-Level Feature Extraction. </a:t>
          </a:r>
        </a:p>
      </dgm:t>
    </dgm:pt>
    <dgm:pt modelId="{58278268-C4C0-4290-A310-348D46F09644}" type="parTrans" cxnId="{4C267D5C-773B-4E0A-A628-D962FA2347F1}">
      <dgm:prSet/>
      <dgm:spPr/>
      <dgm:t>
        <a:bodyPr/>
        <a:lstStyle/>
        <a:p>
          <a:endParaRPr lang="en-US"/>
        </a:p>
      </dgm:t>
    </dgm:pt>
    <dgm:pt modelId="{95A0B8E2-74D1-4AE8-88A8-A7A46D552DE8}" type="sibTrans" cxnId="{4C267D5C-773B-4E0A-A628-D962FA2347F1}">
      <dgm:prSet/>
      <dgm:spPr/>
      <dgm:t>
        <a:bodyPr/>
        <a:lstStyle/>
        <a:p>
          <a:endParaRPr lang="en-US"/>
        </a:p>
      </dgm:t>
    </dgm:pt>
    <dgm:pt modelId="{6FF5FF74-4480-4333-8A1A-2F70FC57DC66}">
      <dgm:prSet phldrT="[Text]" custT="1"/>
      <dgm:spPr/>
      <dgm:t>
        <a:bodyPr/>
        <a:lstStyle/>
        <a:p>
          <a:r>
            <a:rPr lang="en-US" sz="1400" dirty="0"/>
            <a:t> </a:t>
          </a:r>
          <a:r>
            <a:rPr lang="en-IN" sz="1400" dirty="0"/>
            <a:t>An Adaptive Multi-Layer Botnet Detection Technique Using Machine Learning Classifiers</a:t>
          </a:r>
          <a:endParaRPr lang="en-US" sz="1400" dirty="0"/>
        </a:p>
      </dgm:t>
    </dgm:pt>
    <dgm:pt modelId="{1B01E071-ADB2-4959-866F-7B747F40186C}" type="parTrans" cxnId="{667CD4AF-A6D5-429E-8803-64BE6F1B2C6E}">
      <dgm:prSet/>
      <dgm:spPr/>
      <dgm:t>
        <a:bodyPr/>
        <a:lstStyle/>
        <a:p>
          <a:endParaRPr lang="en-US"/>
        </a:p>
      </dgm:t>
    </dgm:pt>
    <dgm:pt modelId="{A3E299DD-B628-4E95-ADB4-7E2617B6A9DF}" type="sibTrans" cxnId="{667CD4AF-A6D5-429E-8803-64BE6F1B2C6E}">
      <dgm:prSet/>
      <dgm:spPr/>
      <dgm:t>
        <a:bodyPr/>
        <a:lstStyle/>
        <a:p>
          <a:endParaRPr lang="en-US"/>
        </a:p>
      </dgm:t>
    </dgm:pt>
    <dgm:pt modelId="{03BEDDA7-6F0E-47C6-803E-B38E7D111DD2}">
      <dgm:prSet phldrT="[Text]" custT="1"/>
      <dgm:spPr/>
      <dgm:t>
        <a:bodyPr/>
        <a:lstStyle/>
        <a:p>
          <a:r>
            <a:rPr lang="en-US" sz="1200" dirty="0">
              <a:solidFill>
                <a:schemeClr val="tx1"/>
              </a:solidFill>
            </a:rPr>
            <a:t>[4] RIAZ ULLAH KHAN,  </a:t>
          </a:r>
          <a:r>
            <a:rPr lang="en-US" sz="1200" dirty="0" err="1">
              <a:solidFill>
                <a:schemeClr val="tx1"/>
              </a:solidFill>
            </a:rPr>
            <a:t>Mamoun</a:t>
          </a:r>
          <a:r>
            <a:rPr lang="en-US" sz="1200" dirty="0">
              <a:solidFill>
                <a:schemeClr val="tx1"/>
              </a:solidFill>
            </a:rPr>
            <a:t> </a:t>
          </a:r>
          <a:r>
            <a:rPr lang="en-US" sz="1200" dirty="0" err="1">
              <a:solidFill>
                <a:schemeClr val="tx1"/>
              </a:solidFill>
            </a:rPr>
            <a:t>Alazab</a:t>
          </a:r>
          <a:r>
            <a:rPr lang="en-US" sz="1200" dirty="0">
              <a:solidFill>
                <a:schemeClr val="tx1"/>
              </a:solidFill>
            </a:rPr>
            <a:t>,  XIAOSONG ZHANG, ABUBACKAR SHARIF, </a:t>
          </a:r>
          <a:r>
            <a:rPr lang="en-US" sz="1200" b="1" dirty="0">
              <a:solidFill>
                <a:schemeClr val="tx1"/>
              </a:solidFill>
            </a:rPr>
            <a:t>RAJESH KUMAR</a:t>
          </a:r>
        </a:p>
      </dgm:t>
    </dgm:pt>
    <dgm:pt modelId="{780AB863-84E1-48EC-9BBF-19753D5C22F4}" type="parTrans" cxnId="{402381F7-F87A-468F-9D0F-90AD9B9F6CAF}">
      <dgm:prSet/>
      <dgm:spPr/>
      <dgm:t>
        <a:bodyPr/>
        <a:lstStyle/>
        <a:p>
          <a:endParaRPr lang="en-US"/>
        </a:p>
      </dgm:t>
    </dgm:pt>
    <dgm:pt modelId="{F466E1E7-D2C0-4836-8819-CBC35DEB9B59}" type="sibTrans" cxnId="{402381F7-F87A-468F-9D0F-90AD9B9F6CAF}">
      <dgm:prSet/>
      <dgm:spPr/>
      <dgm:t>
        <a:bodyPr/>
        <a:lstStyle/>
        <a:p>
          <a:endParaRPr lang="en-US"/>
        </a:p>
      </dgm:t>
    </dgm:pt>
    <dgm:pt modelId="{AC962992-594F-48AE-BE12-6A104F22643A}">
      <dgm:prSet phldrT="[Text]" custT="1"/>
      <dgm:spPr/>
      <dgm:t>
        <a:bodyPr/>
        <a:lstStyle/>
        <a:p>
          <a:r>
            <a:rPr 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IEEE Access, 2019</a:t>
          </a:r>
          <a:r>
            <a:rPr lang="en-US" sz="1400" b="1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=3.557, rank 2) </a:t>
          </a:r>
          <a:endParaRPr lang="en-US" sz="1400" dirty="0">
            <a:solidFill>
              <a:schemeClr val="accent6">
                <a:lumMod val="50000"/>
              </a:schemeClr>
            </a:solidFill>
          </a:endParaRPr>
        </a:p>
      </dgm:t>
    </dgm:pt>
    <dgm:pt modelId="{859549B8-034C-483F-8723-5A4563B2151C}" type="parTrans" cxnId="{D633EAB7-EAC0-40DF-B030-3868F9141BF2}">
      <dgm:prSet/>
      <dgm:spPr/>
      <dgm:t>
        <a:bodyPr/>
        <a:lstStyle/>
        <a:p>
          <a:endParaRPr lang="en-US"/>
        </a:p>
      </dgm:t>
    </dgm:pt>
    <dgm:pt modelId="{28BAADF5-8DBA-44A6-80AA-CA7F07304243}" type="sibTrans" cxnId="{D633EAB7-EAC0-40DF-B030-3868F9141BF2}">
      <dgm:prSet/>
      <dgm:spPr/>
      <dgm:t>
        <a:bodyPr/>
        <a:lstStyle/>
        <a:p>
          <a:endParaRPr lang="en-US"/>
        </a:p>
      </dgm:t>
    </dgm:pt>
    <dgm:pt modelId="{9C6F9B75-20BF-432C-9386-DF5C6C2C0DD3}">
      <dgm:prSet phldrT="[Text]" custT="1"/>
      <dgm:spPr/>
      <dgm:t>
        <a:bodyPr/>
        <a:lstStyle/>
        <a:p>
          <a:r>
            <a:rPr 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Applied Sciences-Basel 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=1.68</a:t>
          </a:r>
          <a:r>
            <a:rPr lang="en-IN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R</a:t>
          </a:r>
          <a:r>
            <a:rPr lang="en-US" sz="1400" b="1" dirty="0" err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ank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3) </a:t>
          </a:r>
          <a:endParaRPr lang="en-US" sz="1400" dirty="0"/>
        </a:p>
      </dgm:t>
    </dgm:pt>
    <dgm:pt modelId="{FB11EDE3-52D7-4F92-BEAC-91846432BD6F}" type="parTrans" cxnId="{3005D843-1789-4DC4-AB1B-650F5A93EBCD}">
      <dgm:prSet/>
      <dgm:spPr/>
      <dgm:t>
        <a:bodyPr/>
        <a:lstStyle/>
        <a:p>
          <a:endParaRPr lang="en-US"/>
        </a:p>
      </dgm:t>
    </dgm:pt>
    <dgm:pt modelId="{F4092F35-F2AC-42DB-A446-8E5D978D70B9}" type="sibTrans" cxnId="{3005D843-1789-4DC4-AB1B-650F5A93EBCD}">
      <dgm:prSet/>
      <dgm:spPr/>
      <dgm:t>
        <a:bodyPr/>
        <a:lstStyle/>
        <a:p>
          <a:endParaRPr lang="en-US"/>
        </a:p>
      </dgm:t>
    </dgm:pt>
    <dgm:pt modelId="{784C599C-D313-4ED1-976B-1806722E5200}">
      <dgm:prSet phldrT="[Text]" custT="1"/>
      <dgm:spPr/>
      <dgm:t>
        <a:bodyPr/>
        <a:lstStyle/>
        <a:p>
          <a:r>
            <a:rPr 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Applied Sciences-Basel 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=1.68</a:t>
          </a:r>
          <a:r>
            <a:rPr lang="en-IN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R</a:t>
          </a:r>
          <a:r>
            <a:rPr lang="en-US" sz="1400" b="1" dirty="0" err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ank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3) </a:t>
          </a:r>
          <a:endParaRPr lang="en-US" sz="1400" dirty="0"/>
        </a:p>
      </dgm:t>
    </dgm:pt>
    <dgm:pt modelId="{8637A517-3D38-48AA-910E-376A88FA458A}" type="parTrans" cxnId="{B264805C-43F4-4927-B6CB-571D09790C2F}">
      <dgm:prSet/>
      <dgm:spPr/>
      <dgm:t>
        <a:bodyPr/>
        <a:lstStyle/>
        <a:p>
          <a:endParaRPr lang="en-US"/>
        </a:p>
      </dgm:t>
    </dgm:pt>
    <dgm:pt modelId="{AAC9E220-9003-468E-8E2C-093E3CF831C6}" type="sibTrans" cxnId="{B264805C-43F4-4927-B6CB-571D09790C2F}">
      <dgm:prSet/>
      <dgm:spPr/>
      <dgm:t>
        <a:bodyPr/>
        <a:lstStyle/>
        <a:p>
          <a:endParaRPr lang="en-US"/>
        </a:p>
      </dgm:t>
    </dgm:pt>
    <dgm:pt modelId="{9F9AD23A-7007-4C9E-93A3-16D364F8FAA4}">
      <dgm:prSet phldrT="[Text]" custT="1"/>
      <dgm:spPr/>
      <dgm:t>
        <a:bodyPr/>
        <a:lstStyle/>
        <a:p>
          <a:r>
            <a:rPr 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Applied Sciences-Basel 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=1.68</a:t>
          </a:r>
          <a:r>
            <a:rPr lang="en-IN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R</a:t>
          </a:r>
          <a:r>
            <a:rPr lang="en-US" sz="1400" b="1" dirty="0" err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ank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3) </a:t>
          </a:r>
          <a:endParaRPr lang="en-US" sz="1400" dirty="0"/>
        </a:p>
      </dgm:t>
    </dgm:pt>
    <dgm:pt modelId="{61C769A0-3647-4184-9805-2E04AB2742A4}" type="parTrans" cxnId="{45D23ACC-5A59-4F22-9DFE-E71B160647D6}">
      <dgm:prSet/>
      <dgm:spPr/>
      <dgm:t>
        <a:bodyPr/>
        <a:lstStyle/>
        <a:p>
          <a:endParaRPr lang="en-US"/>
        </a:p>
      </dgm:t>
    </dgm:pt>
    <dgm:pt modelId="{BB1122A3-2337-4FA3-BED8-2A095AE220F3}" type="sibTrans" cxnId="{45D23ACC-5A59-4F22-9DFE-E71B160647D6}">
      <dgm:prSet/>
      <dgm:spPr/>
      <dgm:t>
        <a:bodyPr/>
        <a:lstStyle/>
        <a:p>
          <a:endParaRPr lang="en-US"/>
        </a:p>
      </dgm:t>
    </dgm:pt>
    <dgm:pt modelId="{E328CA2C-4324-4392-A2A6-CCAF44F51D76}" type="pres">
      <dgm:prSet presAssocID="{1FAC2C24-5123-4C7B-B44C-C1B821A3946E}" presName="linear" presStyleCnt="0">
        <dgm:presLayoutVars>
          <dgm:dir/>
          <dgm:animLvl val="lvl"/>
          <dgm:resizeHandles val="exact"/>
        </dgm:presLayoutVars>
      </dgm:prSet>
      <dgm:spPr/>
    </dgm:pt>
    <dgm:pt modelId="{8CD2A148-8C42-495C-9D30-9039CF4D609E}" type="pres">
      <dgm:prSet presAssocID="{91C0DB2D-0EA4-4651-BB52-3A434F962ED8}" presName="parentLin" presStyleCnt="0"/>
      <dgm:spPr/>
    </dgm:pt>
    <dgm:pt modelId="{10BDAE0B-FB58-4C43-913A-7A44415ACDA8}" type="pres">
      <dgm:prSet presAssocID="{91C0DB2D-0EA4-4651-BB52-3A434F962ED8}" presName="parentLeftMargin" presStyleLbl="node1" presStyleIdx="0" presStyleCnt="4"/>
      <dgm:spPr/>
    </dgm:pt>
    <dgm:pt modelId="{2C7FA9B5-C79F-43DC-8EC6-6E70BF9F9D54}" type="pres">
      <dgm:prSet presAssocID="{91C0DB2D-0EA4-4651-BB52-3A434F962ED8}" presName="parentText" presStyleLbl="node1" presStyleIdx="0" presStyleCnt="4" custScaleX="142596" custScaleY="266935">
        <dgm:presLayoutVars>
          <dgm:chMax val="0"/>
          <dgm:bulletEnabled val="1"/>
        </dgm:presLayoutVars>
      </dgm:prSet>
      <dgm:spPr/>
    </dgm:pt>
    <dgm:pt modelId="{E341670F-B46D-440A-BEDB-6B8AD1ED6C64}" type="pres">
      <dgm:prSet presAssocID="{91C0DB2D-0EA4-4651-BB52-3A434F962ED8}" presName="negativeSpace" presStyleCnt="0"/>
      <dgm:spPr/>
    </dgm:pt>
    <dgm:pt modelId="{C43FF1F1-611D-4699-BA0D-79016678B3EB}" type="pres">
      <dgm:prSet presAssocID="{91C0DB2D-0EA4-4651-BB52-3A434F962ED8}" presName="childText" presStyleLbl="conFgAcc1" presStyleIdx="0" presStyleCnt="4">
        <dgm:presLayoutVars>
          <dgm:bulletEnabled val="1"/>
        </dgm:presLayoutVars>
      </dgm:prSet>
      <dgm:spPr>
        <a:prstGeom prst="snip1Rect">
          <a:avLst/>
        </a:prstGeom>
      </dgm:spPr>
    </dgm:pt>
    <dgm:pt modelId="{349F1128-DC5F-48B2-A6E5-A1D6AAEC0D0E}" type="pres">
      <dgm:prSet presAssocID="{F3F1C544-1C3B-489A-ACC6-982087344DD1}" presName="spaceBetweenRectangles" presStyleCnt="0"/>
      <dgm:spPr/>
    </dgm:pt>
    <dgm:pt modelId="{6E2DAF5B-0E09-422C-B58D-CC236F2FFD17}" type="pres">
      <dgm:prSet presAssocID="{70241B65-39D0-4923-AFC9-DED6DF12F98E}" presName="parentLin" presStyleCnt="0"/>
      <dgm:spPr/>
    </dgm:pt>
    <dgm:pt modelId="{C08B947B-D526-496D-A73C-7DD99ADC73F4}" type="pres">
      <dgm:prSet presAssocID="{70241B65-39D0-4923-AFC9-DED6DF12F98E}" presName="parentLeftMargin" presStyleLbl="node1" presStyleIdx="0" presStyleCnt="4"/>
      <dgm:spPr/>
    </dgm:pt>
    <dgm:pt modelId="{80E99667-8C8A-4E54-9995-4595B1282EAD}" type="pres">
      <dgm:prSet presAssocID="{70241B65-39D0-4923-AFC9-DED6DF12F98E}" presName="parentText" presStyleLbl="node1" presStyleIdx="1" presStyleCnt="4" custScaleX="142857" custScaleY="309479">
        <dgm:presLayoutVars>
          <dgm:chMax val="0"/>
          <dgm:bulletEnabled val="1"/>
        </dgm:presLayoutVars>
      </dgm:prSet>
      <dgm:spPr/>
    </dgm:pt>
    <dgm:pt modelId="{1F79145A-0634-496E-BDE4-6A650219E86B}" type="pres">
      <dgm:prSet presAssocID="{70241B65-39D0-4923-AFC9-DED6DF12F98E}" presName="negativeSpace" presStyleCnt="0"/>
      <dgm:spPr/>
    </dgm:pt>
    <dgm:pt modelId="{32BC372B-7337-4C04-BFDD-52C971A93750}" type="pres">
      <dgm:prSet presAssocID="{70241B65-39D0-4923-AFC9-DED6DF12F98E}" presName="childText" presStyleLbl="conFgAcc1" presStyleIdx="1" presStyleCnt="4">
        <dgm:presLayoutVars>
          <dgm:bulletEnabled val="1"/>
        </dgm:presLayoutVars>
      </dgm:prSet>
      <dgm:spPr/>
    </dgm:pt>
    <dgm:pt modelId="{63547400-C95E-4FC5-820F-57A093F05C94}" type="pres">
      <dgm:prSet presAssocID="{8464604A-C0BC-48FF-AF82-93C6D72F1923}" presName="spaceBetweenRectangles" presStyleCnt="0"/>
      <dgm:spPr/>
    </dgm:pt>
    <dgm:pt modelId="{3A5B8012-4F6A-4E7C-B38E-A9B88F9742E0}" type="pres">
      <dgm:prSet presAssocID="{071919B5-9827-44F8-AF07-30C8D06682CB}" presName="parentLin" presStyleCnt="0"/>
      <dgm:spPr/>
    </dgm:pt>
    <dgm:pt modelId="{62D1B751-BA62-46D6-808A-49E48671BF6E}" type="pres">
      <dgm:prSet presAssocID="{071919B5-9827-44F8-AF07-30C8D06682CB}" presName="parentLeftMargin" presStyleLbl="node1" presStyleIdx="1" presStyleCnt="4"/>
      <dgm:spPr/>
    </dgm:pt>
    <dgm:pt modelId="{EA98BC17-D276-41F4-97A8-484A21E061E3}" type="pres">
      <dgm:prSet presAssocID="{071919B5-9827-44F8-AF07-30C8D06682CB}" presName="parentText" presStyleLbl="node1" presStyleIdx="2" presStyleCnt="4" custScaleX="142857" custScaleY="344517">
        <dgm:presLayoutVars>
          <dgm:chMax val="0"/>
          <dgm:bulletEnabled val="1"/>
        </dgm:presLayoutVars>
      </dgm:prSet>
      <dgm:spPr/>
    </dgm:pt>
    <dgm:pt modelId="{70F7218C-5693-4A51-A5D5-8E4583D2CA2B}" type="pres">
      <dgm:prSet presAssocID="{071919B5-9827-44F8-AF07-30C8D06682CB}" presName="negativeSpace" presStyleCnt="0"/>
      <dgm:spPr/>
    </dgm:pt>
    <dgm:pt modelId="{C1A31976-D240-43F9-9C67-6328CAB39D2C}" type="pres">
      <dgm:prSet presAssocID="{071919B5-9827-44F8-AF07-30C8D06682CB}" presName="childText" presStyleLbl="conFgAcc1" presStyleIdx="2" presStyleCnt="4" custLinFactNeighborX="-833" custLinFactNeighborY="-4576">
        <dgm:presLayoutVars>
          <dgm:bulletEnabled val="1"/>
        </dgm:presLayoutVars>
      </dgm:prSet>
      <dgm:spPr/>
    </dgm:pt>
    <dgm:pt modelId="{36C747FA-0A4C-4C02-8C95-891297FC6314}" type="pres">
      <dgm:prSet presAssocID="{8CA67351-22D3-469F-92A8-919AA7555A1C}" presName="spaceBetweenRectangles" presStyleCnt="0"/>
      <dgm:spPr/>
    </dgm:pt>
    <dgm:pt modelId="{585253F3-22E1-412E-8EF0-61DB677DBDA6}" type="pres">
      <dgm:prSet presAssocID="{03BEDDA7-6F0E-47C6-803E-B38E7D111DD2}" presName="parentLin" presStyleCnt="0"/>
      <dgm:spPr/>
    </dgm:pt>
    <dgm:pt modelId="{AB045535-E7AB-4E90-81C6-177F50566EE6}" type="pres">
      <dgm:prSet presAssocID="{03BEDDA7-6F0E-47C6-803E-B38E7D111DD2}" presName="parentLeftMargin" presStyleLbl="node1" presStyleIdx="2" presStyleCnt="4"/>
      <dgm:spPr/>
    </dgm:pt>
    <dgm:pt modelId="{0E3B7B69-2620-4031-83FA-7886D324202E}" type="pres">
      <dgm:prSet presAssocID="{03BEDDA7-6F0E-47C6-803E-B38E7D111DD2}" presName="parentText" presStyleLbl="node1" presStyleIdx="3" presStyleCnt="4" custScaleX="150037" custScaleY="316416" custLinFactNeighborX="-27532" custLinFactNeighborY="2979">
        <dgm:presLayoutVars>
          <dgm:chMax val="0"/>
          <dgm:bulletEnabled val="1"/>
        </dgm:presLayoutVars>
      </dgm:prSet>
      <dgm:spPr/>
    </dgm:pt>
    <dgm:pt modelId="{25D88978-FDCB-46D8-8F4E-EE7527150D0E}" type="pres">
      <dgm:prSet presAssocID="{03BEDDA7-6F0E-47C6-803E-B38E7D111DD2}" presName="negativeSpace" presStyleCnt="0"/>
      <dgm:spPr/>
    </dgm:pt>
    <dgm:pt modelId="{A270449B-9917-4EDF-B94D-AB0DD92FF930}" type="pres">
      <dgm:prSet presAssocID="{03BEDDA7-6F0E-47C6-803E-B38E7D111DD2}" presName="childText" presStyleLbl="conFgAcc1" presStyleIdx="3" presStyleCnt="4" custLinFactNeighborX="265" custLinFactNeighborY="-4541">
        <dgm:presLayoutVars>
          <dgm:bulletEnabled val="1"/>
        </dgm:presLayoutVars>
      </dgm:prSet>
      <dgm:spPr/>
    </dgm:pt>
  </dgm:ptLst>
  <dgm:cxnLst>
    <dgm:cxn modelId="{84055503-F544-4549-8C0E-6C2773D2CE5B}" type="presOf" srcId="{91C0DB2D-0EA4-4651-BB52-3A434F962ED8}" destId="{10BDAE0B-FB58-4C43-913A-7A44415ACDA8}" srcOrd="0" destOrd="0" presId="urn:microsoft.com/office/officeart/2005/8/layout/list1"/>
    <dgm:cxn modelId="{DB47A906-0C7D-4DE5-9678-9DB11BB1DEE1}" type="presOf" srcId="{70241B65-39D0-4923-AFC9-DED6DF12F98E}" destId="{C08B947B-D526-496D-A73C-7DD99ADC73F4}" srcOrd="0" destOrd="0" presId="urn:microsoft.com/office/officeart/2005/8/layout/list1"/>
    <dgm:cxn modelId="{7D21950F-8B64-4C1D-B8E3-0A6C28E6E3EF}" srcId="{1FAC2C24-5123-4C7B-B44C-C1B821A3946E}" destId="{91C0DB2D-0EA4-4651-BB52-3A434F962ED8}" srcOrd="0" destOrd="0" parTransId="{42ED4E97-26FB-4081-863F-11634A1BF8FB}" sibTransId="{F3F1C544-1C3B-489A-ACC6-982087344DD1}"/>
    <dgm:cxn modelId="{9EA56F12-6983-4C7F-A48C-021FC8DAD333}" type="presOf" srcId="{277C96B0-ACB1-434E-9BA5-D5E217011E65}" destId="{32BC372B-7337-4C04-BFDD-52C971A93750}" srcOrd="0" destOrd="0" presId="urn:microsoft.com/office/officeart/2005/8/layout/list1"/>
    <dgm:cxn modelId="{113FB020-7508-45D4-BE8B-9C03D550074C}" type="presOf" srcId="{071919B5-9827-44F8-AF07-30C8D06682CB}" destId="{EA98BC17-D276-41F4-97A8-484A21E061E3}" srcOrd="1" destOrd="0" presId="urn:microsoft.com/office/officeart/2005/8/layout/list1"/>
    <dgm:cxn modelId="{EB0F112E-EE8F-4D32-8B6A-90A7CCB3ADA6}" srcId="{1FAC2C24-5123-4C7B-B44C-C1B821A3946E}" destId="{071919B5-9827-44F8-AF07-30C8D06682CB}" srcOrd="2" destOrd="0" parTransId="{AFE52C6C-4CC6-4961-8C5A-0469D7E53CBD}" sibTransId="{8CA67351-22D3-469F-92A8-919AA7555A1C}"/>
    <dgm:cxn modelId="{306A523C-8646-4D5B-A70C-F1691BDB069B}" type="presOf" srcId="{9C6F9B75-20BF-432C-9386-DF5C6C2C0DD3}" destId="{32BC372B-7337-4C04-BFDD-52C971A93750}" srcOrd="0" destOrd="1" presId="urn:microsoft.com/office/officeart/2005/8/layout/list1"/>
    <dgm:cxn modelId="{4C267D5C-773B-4E0A-A628-D962FA2347F1}" srcId="{071919B5-9827-44F8-AF07-30C8D06682CB}" destId="{E2BE292D-F0C3-46AF-9A85-76A28005B22C}" srcOrd="0" destOrd="0" parTransId="{58278268-C4C0-4290-A310-348D46F09644}" sibTransId="{95A0B8E2-74D1-4AE8-88A8-A7A46D552DE8}"/>
    <dgm:cxn modelId="{B264805C-43F4-4927-B6CB-571D09790C2F}" srcId="{071919B5-9827-44F8-AF07-30C8D06682CB}" destId="{784C599C-D313-4ED1-976B-1806722E5200}" srcOrd="1" destOrd="0" parTransId="{8637A517-3D38-48AA-910E-376A88FA458A}" sibTransId="{AAC9E220-9003-468E-8E2C-093E3CF831C6}"/>
    <dgm:cxn modelId="{7112BA5E-5343-4746-B0B0-A6996FC8C390}" type="presOf" srcId="{70241B65-39D0-4923-AFC9-DED6DF12F98E}" destId="{80E99667-8C8A-4E54-9995-4595B1282EAD}" srcOrd="1" destOrd="0" presId="urn:microsoft.com/office/officeart/2005/8/layout/list1"/>
    <dgm:cxn modelId="{CBD45B43-AFAD-46D2-920F-9938472D64E4}" type="presOf" srcId="{A107218B-A7D0-41EC-9548-5F4BEA5C1940}" destId="{C43FF1F1-611D-4699-BA0D-79016678B3EB}" srcOrd="0" destOrd="0" presId="urn:microsoft.com/office/officeart/2005/8/layout/list1"/>
    <dgm:cxn modelId="{3005D843-1789-4DC4-AB1B-650F5A93EBCD}" srcId="{70241B65-39D0-4923-AFC9-DED6DF12F98E}" destId="{9C6F9B75-20BF-432C-9386-DF5C6C2C0DD3}" srcOrd="1" destOrd="0" parTransId="{FB11EDE3-52D7-4F92-BEAC-91846432BD6F}" sibTransId="{F4092F35-F2AC-42DB-A446-8E5D978D70B9}"/>
    <dgm:cxn modelId="{1CEDC772-6D90-4067-B17D-758CE9E9D9BC}" type="presOf" srcId="{E2BE292D-F0C3-46AF-9A85-76A28005B22C}" destId="{C1A31976-D240-43F9-9C67-6328CAB39D2C}" srcOrd="0" destOrd="0" presId="urn:microsoft.com/office/officeart/2005/8/layout/list1"/>
    <dgm:cxn modelId="{75FC735A-DA84-46DD-BBB1-3E84855C12AF}" type="presOf" srcId="{071919B5-9827-44F8-AF07-30C8D06682CB}" destId="{62D1B751-BA62-46D6-808A-49E48671BF6E}" srcOrd="0" destOrd="0" presId="urn:microsoft.com/office/officeart/2005/8/layout/list1"/>
    <dgm:cxn modelId="{94E3FF7D-F2BF-40B4-84F2-B6DCA1FF2FDD}" type="presOf" srcId="{03BEDDA7-6F0E-47C6-803E-B38E7D111DD2}" destId="{0E3B7B69-2620-4031-83FA-7886D324202E}" srcOrd="1" destOrd="0" presId="urn:microsoft.com/office/officeart/2005/8/layout/list1"/>
    <dgm:cxn modelId="{99F8387E-E0B1-4117-ADB0-B6FEA9FE0A8C}" type="presOf" srcId="{03BEDDA7-6F0E-47C6-803E-B38E7D111DD2}" destId="{AB045535-E7AB-4E90-81C6-177F50566EE6}" srcOrd="0" destOrd="0" presId="urn:microsoft.com/office/officeart/2005/8/layout/list1"/>
    <dgm:cxn modelId="{4C63579F-1C27-4F19-8430-08941B7BD8DE}" type="presOf" srcId="{9F9AD23A-7007-4C9E-93A3-16D364F8FAA4}" destId="{A270449B-9917-4EDF-B94D-AB0DD92FF930}" srcOrd="0" destOrd="1" presId="urn:microsoft.com/office/officeart/2005/8/layout/list1"/>
    <dgm:cxn modelId="{FC65CAAE-79B9-4488-93D8-974037ACDBF8}" type="presOf" srcId="{1FAC2C24-5123-4C7B-B44C-C1B821A3946E}" destId="{E328CA2C-4324-4392-A2A6-CCAF44F51D76}" srcOrd="0" destOrd="0" presId="urn:microsoft.com/office/officeart/2005/8/layout/list1"/>
    <dgm:cxn modelId="{667CD4AF-A6D5-429E-8803-64BE6F1B2C6E}" srcId="{03BEDDA7-6F0E-47C6-803E-B38E7D111DD2}" destId="{6FF5FF74-4480-4333-8A1A-2F70FC57DC66}" srcOrd="0" destOrd="0" parTransId="{1B01E071-ADB2-4959-866F-7B747F40186C}" sibTransId="{A3E299DD-B628-4E95-ADB4-7E2617B6A9DF}"/>
    <dgm:cxn modelId="{D633EAB7-EAC0-40DF-B030-3868F9141BF2}" srcId="{91C0DB2D-0EA4-4651-BB52-3A434F962ED8}" destId="{AC962992-594F-48AE-BE12-6A104F22643A}" srcOrd="1" destOrd="0" parTransId="{859549B8-034C-483F-8723-5A4563B2151C}" sibTransId="{28BAADF5-8DBA-44A6-80AA-CA7F07304243}"/>
    <dgm:cxn modelId="{FA547AB8-1831-4869-85F6-D9492C5FEAEC}" srcId="{91C0DB2D-0EA4-4651-BB52-3A434F962ED8}" destId="{A107218B-A7D0-41EC-9548-5F4BEA5C1940}" srcOrd="0" destOrd="0" parTransId="{42B6B3F3-9EEA-4B12-B3ED-7F47FAF236A3}" sibTransId="{50AFAFC4-5A42-4034-BD63-CBF146BD28A6}"/>
    <dgm:cxn modelId="{AE2BEEC0-6B73-416D-8E32-C2E4ACFF3E9D}" type="presOf" srcId="{91C0DB2D-0EA4-4651-BB52-3A434F962ED8}" destId="{2C7FA9B5-C79F-43DC-8EC6-6E70BF9F9D54}" srcOrd="1" destOrd="0" presId="urn:microsoft.com/office/officeart/2005/8/layout/list1"/>
    <dgm:cxn modelId="{45D23ACC-5A59-4F22-9DFE-E71B160647D6}" srcId="{03BEDDA7-6F0E-47C6-803E-B38E7D111DD2}" destId="{9F9AD23A-7007-4C9E-93A3-16D364F8FAA4}" srcOrd="1" destOrd="0" parTransId="{61C769A0-3647-4184-9805-2E04AB2742A4}" sibTransId="{BB1122A3-2337-4FA3-BED8-2A095AE220F3}"/>
    <dgm:cxn modelId="{7DE21BE4-4982-41B5-9F0C-79E3EF73F1B1}" type="presOf" srcId="{6FF5FF74-4480-4333-8A1A-2F70FC57DC66}" destId="{A270449B-9917-4EDF-B94D-AB0DD92FF930}" srcOrd="0" destOrd="0" presId="urn:microsoft.com/office/officeart/2005/8/layout/list1"/>
    <dgm:cxn modelId="{78729CE6-DE11-4B2E-A41D-DD69AEDE80EE}" srcId="{1FAC2C24-5123-4C7B-B44C-C1B821A3946E}" destId="{70241B65-39D0-4923-AFC9-DED6DF12F98E}" srcOrd="1" destOrd="0" parTransId="{0E759ACC-CE9B-42A0-919B-A9E3FBC994C9}" sibTransId="{8464604A-C0BC-48FF-AF82-93C6D72F1923}"/>
    <dgm:cxn modelId="{398BF9EF-7E54-442F-B17C-3AAA120AD9EA}" type="presOf" srcId="{784C599C-D313-4ED1-976B-1806722E5200}" destId="{C1A31976-D240-43F9-9C67-6328CAB39D2C}" srcOrd="0" destOrd="1" presId="urn:microsoft.com/office/officeart/2005/8/layout/list1"/>
    <dgm:cxn modelId="{569527F6-FEB4-4501-94EE-E4D4A83C8ED6}" type="presOf" srcId="{AC962992-594F-48AE-BE12-6A104F22643A}" destId="{C43FF1F1-611D-4699-BA0D-79016678B3EB}" srcOrd="0" destOrd="1" presId="urn:microsoft.com/office/officeart/2005/8/layout/list1"/>
    <dgm:cxn modelId="{402381F7-F87A-468F-9D0F-90AD9B9F6CAF}" srcId="{1FAC2C24-5123-4C7B-B44C-C1B821A3946E}" destId="{03BEDDA7-6F0E-47C6-803E-B38E7D111DD2}" srcOrd="3" destOrd="0" parTransId="{780AB863-84E1-48EC-9BBF-19753D5C22F4}" sibTransId="{F466E1E7-D2C0-4836-8819-CBC35DEB9B59}"/>
    <dgm:cxn modelId="{9FEA9FFB-2C5E-4BD3-959E-72419FCCF443}" srcId="{70241B65-39D0-4923-AFC9-DED6DF12F98E}" destId="{277C96B0-ACB1-434E-9BA5-D5E217011E65}" srcOrd="0" destOrd="0" parTransId="{5D690C30-FE7E-40E9-8000-F2DC43C46E1B}" sibTransId="{B475F992-A590-454D-B5B5-162CDBC2647A}"/>
    <dgm:cxn modelId="{82159C78-C3A9-406E-8079-6AF686B66809}" type="presParOf" srcId="{E328CA2C-4324-4392-A2A6-CCAF44F51D76}" destId="{8CD2A148-8C42-495C-9D30-9039CF4D609E}" srcOrd="0" destOrd="0" presId="urn:microsoft.com/office/officeart/2005/8/layout/list1"/>
    <dgm:cxn modelId="{DA2FD359-BDD6-42F6-8A59-0CAF23CCB69E}" type="presParOf" srcId="{8CD2A148-8C42-495C-9D30-9039CF4D609E}" destId="{10BDAE0B-FB58-4C43-913A-7A44415ACDA8}" srcOrd="0" destOrd="0" presId="urn:microsoft.com/office/officeart/2005/8/layout/list1"/>
    <dgm:cxn modelId="{7B4F7C52-1B43-479C-8A40-A79C3B0443BF}" type="presParOf" srcId="{8CD2A148-8C42-495C-9D30-9039CF4D609E}" destId="{2C7FA9B5-C79F-43DC-8EC6-6E70BF9F9D54}" srcOrd="1" destOrd="0" presId="urn:microsoft.com/office/officeart/2005/8/layout/list1"/>
    <dgm:cxn modelId="{B9735D7D-ADBC-4B06-9699-BAB1E7DC6495}" type="presParOf" srcId="{E328CA2C-4324-4392-A2A6-CCAF44F51D76}" destId="{E341670F-B46D-440A-BEDB-6B8AD1ED6C64}" srcOrd="1" destOrd="0" presId="urn:microsoft.com/office/officeart/2005/8/layout/list1"/>
    <dgm:cxn modelId="{4FCAD4DF-39AA-4E2B-B4CB-910C95D3F738}" type="presParOf" srcId="{E328CA2C-4324-4392-A2A6-CCAF44F51D76}" destId="{C43FF1F1-611D-4699-BA0D-79016678B3EB}" srcOrd="2" destOrd="0" presId="urn:microsoft.com/office/officeart/2005/8/layout/list1"/>
    <dgm:cxn modelId="{03504EE5-40D9-4FBB-B54F-CF5C8BEB885E}" type="presParOf" srcId="{E328CA2C-4324-4392-A2A6-CCAF44F51D76}" destId="{349F1128-DC5F-48B2-A6E5-A1D6AAEC0D0E}" srcOrd="3" destOrd="0" presId="urn:microsoft.com/office/officeart/2005/8/layout/list1"/>
    <dgm:cxn modelId="{DE3AE1F2-340C-40F8-B9BD-2F9CC075823F}" type="presParOf" srcId="{E328CA2C-4324-4392-A2A6-CCAF44F51D76}" destId="{6E2DAF5B-0E09-422C-B58D-CC236F2FFD17}" srcOrd="4" destOrd="0" presId="urn:microsoft.com/office/officeart/2005/8/layout/list1"/>
    <dgm:cxn modelId="{F28D3822-31C4-4E59-8194-A3AD0FB2F82D}" type="presParOf" srcId="{6E2DAF5B-0E09-422C-B58D-CC236F2FFD17}" destId="{C08B947B-D526-496D-A73C-7DD99ADC73F4}" srcOrd="0" destOrd="0" presId="urn:microsoft.com/office/officeart/2005/8/layout/list1"/>
    <dgm:cxn modelId="{325276DF-ED13-43B3-8CE7-1B753363C374}" type="presParOf" srcId="{6E2DAF5B-0E09-422C-B58D-CC236F2FFD17}" destId="{80E99667-8C8A-4E54-9995-4595B1282EAD}" srcOrd="1" destOrd="0" presId="urn:microsoft.com/office/officeart/2005/8/layout/list1"/>
    <dgm:cxn modelId="{916E2175-F73C-4C46-878B-3B1DA1C92893}" type="presParOf" srcId="{E328CA2C-4324-4392-A2A6-CCAF44F51D76}" destId="{1F79145A-0634-496E-BDE4-6A650219E86B}" srcOrd="5" destOrd="0" presId="urn:microsoft.com/office/officeart/2005/8/layout/list1"/>
    <dgm:cxn modelId="{82B81073-CA5F-4A1A-8EE5-69ACC55E281D}" type="presParOf" srcId="{E328CA2C-4324-4392-A2A6-CCAF44F51D76}" destId="{32BC372B-7337-4C04-BFDD-52C971A93750}" srcOrd="6" destOrd="0" presId="urn:microsoft.com/office/officeart/2005/8/layout/list1"/>
    <dgm:cxn modelId="{4A70CFE3-2CF0-47F9-8995-F4D0AC1016F0}" type="presParOf" srcId="{E328CA2C-4324-4392-A2A6-CCAF44F51D76}" destId="{63547400-C95E-4FC5-820F-57A093F05C94}" srcOrd="7" destOrd="0" presId="urn:microsoft.com/office/officeart/2005/8/layout/list1"/>
    <dgm:cxn modelId="{99711EE5-D47E-4602-AB2F-F11D13E201CB}" type="presParOf" srcId="{E328CA2C-4324-4392-A2A6-CCAF44F51D76}" destId="{3A5B8012-4F6A-4E7C-B38E-A9B88F9742E0}" srcOrd="8" destOrd="0" presId="urn:microsoft.com/office/officeart/2005/8/layout/list1"/>
    <dgm:cxn modelId="{8803A743-8BBB-4D99-9E1B-A6061E198F09}" type="presParOf" srcId="{3A5B8012-4F6A-4E7C-B38E-A9B88F9742E0}" destId="{62D1B751-BA62-46D6-808A-49E48671BF6E}" srcOrd="0" destOrd="0" presId="urn:microsoft.com/office/officeart/2005/8/layout/list1"/>
    <dgm:cxn modelId="{C991798E-0994-4E55-AE38-48C43BE66834}" type="presParOf" srcId="{3A5B8012-4F6A-4E7C-B38E-A9B88F9742E0}" destId="{EA98BC17-D276-41F4-97A8-484A21E061E3}" srcOrd="1" destOrd="0" presId="urn:microsoft.com/office/officeart/2005/8/layout/list1"/>
    <dgm:cxn modelId="{C049DACF-0E5E-4D5A-8819-3EE7F12A589C}" type="presParOf" srcId="{E328CA2C-4324-4392-A2A6-CCAF44F51D76}" destId="{70F7218C-5693-4A51-A5D5-8E4583D2CA2B}" srcOrd="9" destOrd="0" presId="urn:microsoft.com/office/officeart/2005/8/layout/list1"/>
    <dgm:cxn modelId="{B53A9688-A30A-4FB7-ABCA-2CCCAD9AB742}" type="presParOf" srcId="{E328CA2C-4324-4392-A2A6-CCAF44F51D76}" destId="{C1A31976-D240-43F9-9C67-6328CAB39D2C}" srcOrd="10" destOrd="0" presId="urn:microsoft.com/office/officeart/2005/8/layout/list1"/>
    <dgm:cxn modelId="{5C0D9F05-5F69-4711-8D50-B9F79A29FAC1}" type="presParOf" srcId="{E328CA2C-4324-4392-A2A6-CCAF44F51D76}" destId="{36C747FA-0A4C-4C02-8C95-891297FC6314}" srcOrd="11" destOrd="0" presId="urn:microsoft.com/office/officeart/2005/8/layout/list1"/>
    <dgm:cxn modelId="{253EB608-B313-4CD9-BFF2-EE91AEC62FA9}" type="presParOf" srcId="{E328CA2C-4324-4392-A2A6-CCAF44F51D76}" destId="{585253F3-22E1-412E-8EF0-61DB677DBDA6}" srcOrd="12" destOrd="0" presId="urn:microsoft.com/office/officeart/2005/8/layout/list1"/>
    <dgm:cxn modelId="{535CCB60-1914-4300-93D4-9B7E740F3D1B}" type="presParOf" srcId="{585253F3-22E1-412E-8EF0-61DB677DBDA6}" destId="{AB045535-E7AB-4E90-81C6-177F50566EE6}" srcOrd="0" destOrd="0" presId="urn:microsoft.com/office/officeart/2005/8/layout/list1"/>
    <dgm:cxn modelId="{E3F0521E-F03A-4DED-AAD7-3DAA33F7878A}" type="presParOf" srcId="{585253F3-22E1-412E-8EF0-61DB677DBDA6}" destId="{0E3B7B69-2620-4031-83FA-7886D324202E}" srcOrd="1" destOrd="0" presId="urn:microsoft.com/office/officeart/2005/8/layout/list1"/>
    <dgm:cxn modelId="{7CC7D838-CF21-4629-BF57-39CD4A2B4601}" type="presParOf" srcId="{E328CA2C-4324-4392-A2A6-CCAF44F51D76}" destId="{25D88978-FDCB-46D8-8F4E-EE7527150D0E}" srcOrd="13" destOrd="0" presId="urn:microsoft.com/office/officeart/2005/8/layout/list1"/>
    <dgm:cxn modelId="{608CA5B5-449E-4CE7-8A4B-4D9083FA43E1}" type="presParOf" srcId="{E328CA2C-4324-4392-A2A6-CCAF44F51D76}" destId="{A270449B-9917-4EDF-B94D-AB0DD92FF93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AC2C24-5123-4C7B-B44C-C1B821A3946E}" type="doc">
      <dgm:prSet loTypeId="urn:microsoft.com/office/officeart/2005/8/layout/list1" loCatId="list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82B591-7B8C-4332-A60A-BCC08003A6CB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[5] </a:t>
          </a:r>
          <a:r>
            <a:rPr lang="es-ES" sz="1400" dirty="0">
              <a:solidFill>
                <a:schemeClr val="tx1"/>
              </a:solidFill>
            </a:rPr>
            <a:t>5.	ABIDA SHARIF, JIAN PING LI, SALEEM, ASIM MUHAMMAD, TANZILA SABA, RAJESH KUMAR. </a:t>
          </a:r>
          <a:endParaRPr lang="en-US" sz="1400" dirty="0">
            <a:solidFill>
              <a:schemeClr val="tx1"/>
            </a:solidFill>
          </a:endParaRPr>
        </a:p>
      </dgm:t>
    </dgm:pt>
    <dgm:pt modelId="{27654625-4763-4801-A4AF-A27D6FF9D665}" type="parTrans" cxnId="{E60573B0-D187-48AC-AADC-5E3FB3E56581}">
      <dgm:prSet/>
      <dgm:spPr/>
      <dgm:t>
        <a:bodyPr/>
        <a:lstStyle/>
        <a:p>
          <a:endParaRPr lang="en-US"/>
        </a:p>
      </dgm:t>
    </dgm:pt>
    <dgm:pt modelId="{6A1036E5-2ACD-4F7C-A7FA-9C038C712CF8}" type="sibTrans" cxnId="{E60573B0-D187-48AC-AADC-5E3FB3E56581}">
      <dgm:prSet/>
      <dgm:spPr/>
      <dgm:t>
        <a:bodyPr/>
        <a:lstStyle/>
        <a:p>
          <a:endParaRPr lang="en-US"/>
        </a:p>
      </dgm:t>
    </dgm:pt>
    <dgm:pt modelId="{AC2223C1-19A1-4BB8-8DA8-1B8A345F1315}">
      <dgm:prSet phldrT="[Text]" custT="1"/>
      <dgm:spPr/>
      <dgm:t>
        <a:bodyPr/>
        <a:lstStyle/>
        <a:p>
          <a:r>
            <a:rPr lang="en-IN" sz="1400" dirty="0"/>
            <a:t>Efficient Hybrid Clustering Scheme for Data Delivery using Internet of Things enabled Vehicular Ad Hoc Networks in Smart City Traffic Congestion.</a:t>
          </a:r>
          <a:r>
            <a:rPr lang="en-US" sz="1400" dirty="0"/>
            <a:t>u have DNS server information</a:t>
          </a:r>
        </a:p>
      </dgm:t>
    </dgm:pt>
    <dgm:pt modelId="{EA364D37-0B78-4B25-9622-0F693FB80EE6}" type="parTrans" cxnId="{F3CE365F-4475-4A09-8E02-4EB0CB25505B}">
      <dgm:prSet/>
      <dgm:spPr/>
      <dgm:t>
        <a:bodyPr/>
        <a:lstStyle/>
        <a:p>
          <a:endParaRPr lang="en-US"/>
        </a:p>
      </dgm:t>
    </dgm:pt>
    <dgm:pt modelId="{65CD4B7E-A972-49EF-BE6E-8CAE221E9410}" type="sibTrans" cxnId="{F3CE365F-4475-4A09-8E02-4EB0CB25505B}">
      <dgm:prSet/>
      <dgm:spPr/>
      <dgm:t>
        <a:bodyPr/>
        <a:lstStyle/>
        <a:p>
          <a:endParaRPr lang="en-US"/>
        </a:p>
      </dgm:t>
    </dgm:pt>
    <dgm:pt modelId="{D71BF624-DF6F-4121-B987-78296CEEA386}">
      <dgm:prSet phldrT="[Text]" custT="1"/>
      <dgm:spPr/>
      <dgm:t>
        <a:bodyPr/>
        <a:lstStyle/>
        <a:p>
          <a:r>
            <a:rPr lang="en-US" sz="1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Journal of Internet Technology 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=1.301</a:t>
          </a:r>
          <a:r>
            <a:rPr lang="en-IN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R</a:t>
          </a:r>
          <a:r>
            <a:rPr lang="en-US" sz="1400" b="1" dirty="0" err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ank</a:t>
          </a:r>
          <a:r>
            <a:rPr lang="en-US" sz="1400" b="1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4) </a:t>
          </a:r>
          <a:endParaRPr lang="en-US" sz="1400" dirty="0"/>
        </a:p>
      </dgm:t>
    </dgm:pt>
    <dgm:pt modelId="{EA2C009F-3187-490C-8137-A933776C65C4}" type="parTrans" cxnId="{9D27E481-6FA3-49BE-9570-C7A7452DD8F3}">
      <dgm:prSet/>
      <dgm:spPr/>
      <dgm:t>
        <a:bodyPr/>
        <a:lstStyle/>
        <a:p>
          <a:endParaRPr lang="en-US"/>
        </a:p>
      </dgm:t>
    </dgm:pt>
    <dgm:pt modelId="{20B02A45-85D4-4B45-A2A5-5CE0395AB992}" type="sibTrans" cxnId="{9D27E481-6FA3-49BE-9570-C7A7452DD8F3}">
      <dgm:prSet/>
      <dgm:spPr/>
      <dgm:t>
        <a:bodyPr/>
        <a:lstStyle/>
        <a:p>
          <a:endParaRPr lang="en-US"/>
        </a:p>
      </dgm:t>
    </dgm:pt>
    <dgm:pt modelId="{E328CA2C-4324-4392-A2A6-CCAF44F51D76}" type="pres">
      <dgm:prSet presAssocID="{1FAC2C24-5123-4C7B-B44C-C1B821A3946E}" presName="linear" presStyleCnt="0">
        <dgm:presLayoutVars>
          <dgm:dir/>
          <dgm:animLvl val="lvl"/>
          <dgm:resizeHandles val="exact"/>
        </dgm:presLayoutVars>
      </dgm:prSet>
      <dgm:spPr/>
    </dgm:pt>
    <dgm:pt modelId="{3112CA87-4F0E-455E-B16C-4F9C37B4C052}" type="pres">
      <dgm:prSet presAssocID="{7882B591-7B8C-4332-A60A-BCC08003A6CB}" presName="parentLin" presStyleCnt="0"/>
      <dgm:spPr/>
    </dgm:pt>
    <dgm:pt modelId="{EB4879EC-CEAE-48D9-8BD4-7788F459424A}" type="pres">
      <dgm:prSet presAssocID="{7882B591-7B8C-4332-A60A-BCC08003A6CB}" presName="parentLeftMargin" presStyleLbl="node1" presStyleIdx="0" presStyleCnt="1"/>
      <dgm:spPr/>
    </dgm:pt>
    <dgm:pt modelId="{BE9C64FE-40F1-4D4F-B634-CF83CCFFA9CE}" type="pres">
      <dgm:prSet presAssocID="{7882B591-7B8C-4332-A60A-BCC08003A6CB}" presName="parentText" presStyleLbl="node1" presStyleIdx="0" presStyleCnt="1" custScaleX="142857" custScaleY="55877" custLinFactNeighborX="-48984" custLinFactNeighborY="-74418">
        <dgm:presLayoutVars>
          <dgm:chMax val="0"/>
          <dgm:bulletEnabled val="1"/>
        </dgm:presLayoutVars>
      </dgm:prSet>
      <dgm:spPr/>
    </dgm:pt>
    <dgm:pt modelId="{841BAFFA-5147-4269-9907-C61CE9D7C520}" type="pres">
      <dgm:prSet presAssocID="{7882B591-7B8C-4332-A60A-BCC08003A6CB}" presName="negativeSpace" presStyleCnt="0"/>
      <dgm:spPr/>
    </dgm:pt>
    <dgm:pt modelId="{E1DC8FF6-F1F8-4336-ABB1-8718BF3D9D72}" type="pres">
      <dgm:prSet presAssocID="{7882B591-7B8C-4332-A60A-BCC08003A6CB}" presName="childText" presStyleLbl="conFgAcc1" presStyleIdx="0" presStyleCnt="1" custLinFactY="-23644" custLinFactNeighborX="1054" custLinFactNeighborY="-100000">
        <dgm:presLayoutVars>
          <dgm:bulletEnabled val="1"/>
        </dgm:presLayoutVars>
      </dgm:prSet>
      <dgm:spPr/>
    </dgm:pt>
  </dgm:ptLst>
  <dgm:cxnLst>
    <dgm:cxn modelId="{0AFCC526-25CA-455E-95CE-6E523EE5D6AF}" type="presOf" srcId="{D71BF624-DF6F-4121-B987-78296CEEA386}" destId="{E1DC8FF6-F1F8-4336-ABB1-8718BF3D9D72}" srcOrd="0" destOrd="1" presId="urn:microsoft.com/office/officeart/2005/8/layout/list1"/>
    <dgm:cxn modelId="{F3CE365F-4475-4A09-8E02-4EB0CB25505B}" srcId="{7882B591-7B8C-4332-A60A-BCC08003A6CB}" destId="{AC2223C1-19A1-4BB8-8DA8-1B8A345F1315}" srcOrd="0" destOrd="0" parTransId="{EA364D37-0B78-4B25-9622-0F693FB80EE6}" sibTransId="{65CD4B7E-A972-49EF-BE6E-8CAE221E9410}"/>
    <dgm:cxn modelId="{9D27E481-6FA3-49BE-9570-C7A7452DD8F3}" srcId="{7882B591-7B8C-4332-A60A-BCC08003A6CB}" destId="{D71BF624-DF6F-4121-B987-78296CEEA386}" srcOrd="1" destOrd="0" parTransId="{EA2C009F-3187-490C-8137-A933776C65C4}" sibTransId="{20B02A45-85D4-4B45-A2A5-5CE0395AB992}"/>
    <dgm:cxn modelId="{F130FF87-CB62-4FE3-A2A0-26F5A59BB57C}" type="presOf" srcId="{AC2223C1-19A1-4BB8-8DA8-1B8A345F1315}" destId="{E1DC8FF6-F1F8-4336-ABB1-8718BF3D9D72}" srcOrd="0" destOrd="0" presId="urn:microsoft.com/office/officeart/2005/8/layout/list1"/>
    <dgm:cxn modelId="{0ABA169B-393C-4006-9F23-B493E48409FA}" type="presOf" srcId="{7882B591-7B8C-4332-A60A-BCC08003A6CB}" destId="{EB4879EC-CEAE-48D9-8BD4-7788F459424A}" srcOrd="0" destOrd="0" presId="urn:microsoft.com/office/officeart/2005/8/layout/list1"/>
    <dgm:cxn modelId="{FC65CAAE-79B9-4488-93D8-974037ACDBF8}" type="presOf" srcId="{1FAC2C24-5123-4C7B-B44C-C1B821A3946E}" destId="{E328CA2C-4324-4392-A2A6-CCAF44F51D76}" srcOrd="0" destOrd="0" presId="urn:microsoft.com/office/officeart/2005/8/layout/list1"/>
    <dgm:cxn modelId="{E60573B0-D187-48AC-AADC-5E3FB3E56581}" srcId="{1FAC2C24-5123-4C7B-B44C-C1B821A3946E}" destId="{7882B591-7B8C-4332-A60A-BCC08003A6CB}" srcOrd="0" destOrd="0" parTransId="{27654625-4763-4801-A4AF-A27D6FF9D665}" sibTransId="{6A1036E5-2ACD-4F7C-A7FA-9C038C712CF8}"/>
    <dgm:cxn modelId="{EDE9E3C5-AC5E-4820-9F0A-4FBB6AD657B9}" type="presOf" srcId="{7882B591-7B8C-4332-A60A-BCC08003A6CB}" destId="{BE9C64FE-40F1-4D4F-B634-CF83CCFFA9CE}" srcOrd="1" destOrd="0" presId="urn:microsoft.com/office/officeart/2005/8/layout/list1"/>
    <dgm:cxn modelId="{3237C474-B2BF-4CC0-BCD7-C7E5F2B8D0AF}" type="presParOf" srcId="{E328CA2C-4324-4392-A2A6-CCAF44F51D76}" destId="{3112CA87-4F0E-455E-B16C-4F9C37B4C052}" srcOrd="0" destOrd="0" presId="urn:microsoft.com/office/officeart/2005/8/layout/list1"/>
    <dgm:cxn modelId="{027AC596-17C7-4821-82BA-9A991A8785D2}" type="presParOf" srcId="{3112CA87-4F0E-455E-B16C-4F9C37B4C052}" destId="{EB4879EC-CEAE-48D9-8BD4-7788F459424A}" srcOrd="0" destOrd="0" presId="urn:microsoft.com/office/officeart/2005/8/layout/list1"/>
    <dgm:cxn modelId="{16285F6F-DC56-48E1-AF0B-227C587A7194}" type="presParOf" srcId="{3112CA87-4F0E-455E-B16C-4F9C37B4C052}" destId="{BE9C64FE-40F1-4D4F-B634-CF83CCFFA9CE}" srcOrd="1" destOrd="0" presId="urn:microsoft.com/office/officeart/2005/8/layout/list1"/>
    <dgm:cxn modelId="{B9FFF29C-24E2-4228-9782-DD59A154295B}" type="presParOf" srcId="{E328CA2C-4324-4392-A2A6-CCAF44F51D76}" destId="{841BAFFA-5147-4269-9907-C61CE9D7C520}" srcOrd="1" destOrd="0" presId="urn:microsoft.com/office/officeart/2005/8/layout/list1"/>
    <dgm:cxn modelId="{12A33D33-DEDA-4441-B3DC-6A6C94FE75BB}" type="presParOf" srcId="{E328CA2C-4324-4392-A2A6-CCAF44F51D76}" destId="{E1DC8FF6-F1F8-4336-ABB1-8718BF3D9D7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FAC2C24-5123-4C7B-B44C-C1B821A3946E}" type="doc">
      <dgm:prSet loTypeId="urn:microsoft.com/office/officeart/2005/8/layout/list1" loCatId="list" qsTypeId="urn:microsoft.com/office/officeart/2005/8/quickstyle/3d7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C0DB2D-0EA4-4651-BB52-3A434F962ED8}">
      <dgm:prSet phldrT="[Text]" custT="1"/>
      <dgm:spPr/>
      <dgm:t>
        <a:bodyPr/>
        <a:lstStyle/>
        <a:p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[1</a:t>
          </a:r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] Emelia </a:t>
          </a:r>
          <a:r>
            <a:rPr lang="en-US" sz="16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Opoku</a:t>
          </a:r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Aboagye</a:t>
          </a:r>
          <a:r>
            <a:rPr lang="en-US" sz="1600" b="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, Rajesh Kumar</a:t>
          </a:r>
          <a:endParaRPr lang="en-US" sz="1600" b="1" dirty="0"/>
        </a:p>
      </dgm:t>
    </dgm:pt>
    <dgm:pt modelId="{42ED4E97-26FB-4081-863F-11634A1BF8FB}" type="parTrans" cxnId="{7D21950F-8B64-4C1D-B8E3-0A6C28E6E3EF}">
      <dgm:prSet/>
      <dgm:spPr/>
      <dgm:t>
        <a:bodyPr/>
        <a:lstStyle/>
        <a:p>
          <a:endParaRPr lang="en-US"/>
        </a:p>
      </dgm:t>
    </dgm:pt>
    <dgm:pt modelId="{F3F1C544-1C3B-489A-ACC6-982087344DD1}" type="sibTrans" cxnId="{7D21950F-8B64-4C1D-B8E3-0A6C28E6E3EF}">
      <dgm:prSet/>
      <dgm:spPr/>
      <dgm:t>
        <a:bodyPr/>
        <a:lstStyle/>
        <a:p>
          <a:endParaRPr lang="en-US"/>
        </a:p>
      </dgm:t>
    </dgm:pt>
    <dgm:pt modelId="{A107218B-A7D0-41EC-9548-5F4BEA5C1940}">
      <dgm:prSet phldrT="[Text]" custT="1"/>
      <dgm:spPr/>
      <dgm:t>
        <a:bodyPr/>
        <a:lstStyle/>
        <a:p>
          <a:r>
            <a:rPr lang="en-US" sz="1400" dirty="0"/>
            <a:t>Simple and Efficient Computational Intelligence Strategies for Effective Collaborative Decisions</a:t>
          </a:r>
        </a:p>
      </dgm:t>
    </dgm:pt>
    <dgm:pt modelId="{42B6B3F3-9EEA-4B12-B3ED-7F47FAF236A3}" type="parTrans" cxnId="{FA547AB8-1831-4869-85F6-D9492C5FEAEC}">
      <dgm:prSet/>
      <dgm:spPr/>
      <dgm:t>
        <a:bodyPr/>
        <a:lstStyle/>
        <a:p>
          <a:endParaRPr lang="en-US"/>
        </a:p>
      </dgm:t>
    </dgm:pt>
    <dgm:pt modelId="{50AFAFC4-5A42-4034-BD63-CBF146BD28A6}" type="sibTrans" cxnId="{FA547AB8-1831-4869-85F6-D9492C5FEAEC}">
      <dgm:prSet/>
      <dgm:spPr/>
      <dgm:t>
        <a:bodyPr/>
        <a:lstStyle/>
        <a:p>
          <a:endParaRPr lang="en-US"/>
        </a:p>
      </dgm:t>
    </dgm:pt>
    <dgm:pt modelId="{70241B65-39D0-4923-AFC9-DED6DF12F98E}">
      <dgm:prSet phldrT="[Text]" custT="1"/>
      <dgm:spPr/>
      <dgm:t>
        <a:bodyPr/>
        <a:lstStyle/>
        <a:p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[2]</a:t>
          </a:r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 Riaz Khan, Xiaosong Zhang and </a:t>
          </a:r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 Rajesh Kumar</a:t>
          </a:r>
          <a:endParaRPr lang="en-US" sz="1400" dirty="0"/>
        </a:p>
      </dgm:t>
    </dgm:pt>
    <dgm:pt modelId="{0E759ACC-CE9B-42A0-919B-A9E3FBC994C9}" type="parTrans" cxnId="{78729CE6-DE11-4B2E-A41D-DD69AEDE80EE}">
      <dgm:prSet/>
      <dgm:spPr/>
      <dgm:t>
        <a:bodyPr/>
        <a:lstStyle/>
        <a:p>
          <a:endParaRPr lang="en-US"/>
        </a:p>
      </dgm:t>
    </dgm:pt>
    <dgm:pt modelId="{8464604A-C0BC-48FF-AF82-93C6D72F1923}" type="sibTrans" cxnId="{78729CE6-DE11-4B2E-A41D-DD69AEDE80EE}">
      <dgm:prSet/>
      <dgm:spPr/>
      <dgm:t>
        <a:bodyPr/>
        <a:lstStyle/>
        <a:p>
          <a:endParaRPr lang="en-US"/>
        </a:p>
      </dgm:t>
    </dgm:pt>
    <dgm:pt modelId="{277C96B0-ACB1-434E-9BA5-D5E217011E65}">
      <dgm:prSet phldrT="[Text]" custT="1"/>
      <dgm:spPr/>
      <dgm:t>
        <a:bodyPr/>
        <a:lstStyle/>
        <a:p>
          <a:r>
            <a:rPr lang="en-IN" sz="1400" dirty="0"/>
            <a:t>Analysis of </a:t>
          </a:r>
          <a:r>
            <a:rPr lang="en-IN" sz="1400" dirty="0" err="1"/>
            <a:t>ResNet</a:t>
          </a:r>
          <a:r>
            <a:rPr lang="en-IN" sz="1400" dirty="0"/>
            <a:t> and </a:t>
          </a:r>
          <a:r>
            <a:rPr lang="en-IN" sz="1400" dirty="0" err="1"/>
            <a:t>GoogleNet</a:t>
          </a:r>
          <a:r>
            <a:rPr lang="en-IN" sz="1400" dirty="0"/>
            <a:t> models for malware detection</a:t>
          </a:r>
          <a:endParaRPr lang="en-US" sz="1400" dirty="0"/>
        </a:p>
      </dgm:t>
    </dgm:pt>
    <dgm:pt modelId="{5D690C30-FE7E-40E9-8000-F2DC43C46E1B}" type="parTrans" cxnId="{9FEA9FFB-2C5E-4BD3-959E-72419FCCF443}">
      <dgm:prSet/>
      <dgm:spPr/>
      <dgm:t>
        <a:bodyPr/>
        <a:lstStyle/>
        <a:p>
          <a:endParaRPr lang="en-US"/>
        </a:p>
      </dgm:t>
    </dgm:pt>
    <dgm:pt modelId="{B475F992-A590-454D-B5B5-162CDBC2647A}" type="sibTrans" cxnId="{9FEA9FFB-2C5E-4BD3-959E-72419FCCF443}">
      <dgm:prSet/>
      <dgm:spPr/>
      <dgm:t>
        <a:bodyPr/>
        <a:lstStyle/>
        <a:p>
          <a:endParaRPr lang="en-US"/>
        </a:p>
      </dgm:t>
    </dgm:pt>
    <dgm:pt modelId="{071919B5-9827-44F8-AF07-30C8D06682CB}">
      <dgm:prSet phldrT="[Text]" custT="1"/>
      <dgm:spPr/>
      <dgm:t>
        <a:bodyPr/>
        <a:lstStyle/>
        <a:p>
          <a:r>
            <a:rPr lang="en-US" sz="1200"/>
            <a:t>[</a:t>
          </a:r>
          <a:r>
            <a:rPr lang="en-US" sz="1100"/>
            <a:t>3] Riaz Ullah Khan, </a:t>
          </a:r>
          <a:r>
            <a:rPr lang="en-US" sz="1100" b="1"/>
            <a:t>Rajesh Kumar</a:t>
          </a:r>
          <a:r>
            <a:rPr lang="en-US" sz="1100"/>
            <a:t>, Nawsher Khan, Xiaosong Zhang, and Ijaz Ahad</a:t>
          </a:r>
          <a:br>
            <a:rPr lang="en-US" sz="1200"/>
          </a:br>
          <a:endParaRPr lang="en-US" sz="1200" b="1" dirty="0"/>
        </a:p>
      </dgm:t>
    </dgm:pt>
    <dgm:pt modelId="{AFE52C6C-4CC6-4961-8C5A-0469D7E53CBD}" type="parTrans" cxnId="{EB0F112E-EE8F-4D32-8B6A-90A7CCB3ADA6}">
      <dgm:prSet/>
      <dgm:spPr/>
      <dgm:t>
        <a:bodyPr/>
        <a:lstStyle/>
        <a:p>
          <a:endParaRPr lang="en-US"/>
        </a:p>
      </dgm:t>
    </dgm:pt>
    <dgm:pt modelId="{8CA67351-22D3-469F-92A8-919AA7555A1C}" type="sibTrans" cxnId="{EB0F112E-EE8F-4D32-8B6A-90A7CCB3ADA6}">
      <dgm:prSet/>
      <dgm:spPr/>
      <dgm:t>
        <a:bodyPr/>
        <a:lstStyle/>
        <a:p>
          <a:endParaRPr lang="en-US"/>
        </a:p>
      </dgm:t>
    </dgm:pt>
    <dgm:pt modelId="{E2BE292D-F0C3-46AF-9A85-76A28005B22C}">
      <dgm:prSet phldrT="[Text]" custT="1"/>
      <dgm:spPr/>
      <dgm:t>
        <a:bodyPr/>
        <a:lstStyle/>
        <a:p>
          <a:r>
            <a:rPr lang="en-US" sz="1400" dirty="0"/>
            <a:t>Optimizing a Deep Learning Model in order to have a Robust Neural Network Topology </a:t>
          </a:r>
        </a:p>
      </dgm:t>
    </dgm:pt>
    <dgm:pt modelId="{58278268-C4C0-4290-A310-348D46F09644}" type="parTrans" cxnId="{4C267D5C-773B-4E0A-A628-D962FA2347F1}">
      <dgm:prSet/>
      <dgm:spPr/>
      <dgm:t>
        <a:bodyPr/>
        <a:lstStyle/>
        <a:p>
          <a:endParaRPr lang="en-US"/>
        </a:p>
      </dgm:t>
    </dgm:pt>
    <dgm:pt modelId="{95A0B8E2-74D1-4AE8-88A8-A7A46D552DE8}" type="sibTrans" cxnId="{4C267D5C-773B-4E0A-A628-D962FA2347F1}">
      <dgm:prSet/>
      <dgm:spPr/>
      <dgm:t>
        <a:bodyPr/>
        <a:lstStyle/>
        <a:p>
          <a:endParaRPr lang="en-US"/>
        </a:p>
      </dgm:t>
    </dgm:pt>
    <dgm:pt modelId="{AC962992-594F-48AE-BE12-6A104F22643A}">
      <dgm:prSet phldrT="[Text]" custT="1"/>
      <dgm:spPr/>
      <dgm:t>
        <a:bodyPr/>
        <a:lstStyle/>
        <a:p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Future Internet, Volume 11, Issue 1</a:t>
          </a:r>
          <a:endParaRPr lang="en-US" sz="1400" dirty="0"/>
        </a:p>
      </dgm:t>
    </dgm:pt>
    <dgm:pt modelId="{859549B8-034C-483F-8723-5A4563B2151C}" type="parTrans" cxnId="{D633EAB7-EAC0-40DF-B030-3868F9141BF2}">
      <dgm:prSet/>
      <dgm:spPr/>
      <dgm:t>
        <a:bodyPr/>
        <a:lstStyle/>
        <a:p>
          <a:endParaRPr lang="en-US"/>
        </a:p>
      </dgm:t>
    </dgm:pt>
    <dgm:pt modelId="{28BAADF5-8DBA-44A6-80AA-CA7F07304243}" type="sibTrans" cxnId="{D633EAB7-EAC0-40DF-B030-3868F9141BF2}">
      <dgm:prSet/>
      <dgm:spPr/>
      <dgm:t>
        <a:bodyPr/>
        <a:lstStyle/>
        <a:p>
          <a:endParaRPr lang="en-US"/>
        </a:p>
      </dgm:t>
    </dgm:pt>
    <dgm:pt modelId="{9C6F9B75-20BF-432C-9386-DF5C6C2C0DD3}">
      <dgm:prSet phldrT="[Text]" custT="1"/>
      <dgm:spPr/>
      <dgm:t>
        <a:bodyPr/>
        <a:lstStyle/>
        <a:p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400" b="1">
              <a:latin typeface="Times New Roman" panose="02020603050405020304" pitchFamily="18" charset="0"/>
              <a:cs typeface="Times New Roman" panose="02020603050405020304" pitchFamily="18" charset="0"/>
            </a:rPr>
            <a:t>Journal of Computer Virology and Hacking Techniques (2018)”</a:t>
          </a:r>
          <a:endParaRPr lang="en-US" sz="1400" dirty="0"/>
        </a:p>
      </dgm:t>
    </dgm:pt>
    <dgm:pt modelId="{FB11EDE3-52D7-4F92-BEAC-91846432BD6F}" type="parTrans" cxnId="{3005D843-1789-4DC4-AB1B-650F5A93EBCD}">
      <dgm:prSet/>
      <dgm:spPr/>
      <dgm:t>
        <a:bodyPr/>
        <a:lstStyle/>
        <a:p>
          <a:endParaRPr lang="en-US"/>
        </a:p>
      </dgm:t>
    </dgm:pt>
    <dgm:pt modelId="{F4092F35-F2AC-42DB-A446-8E5D978D70B9}" type="sibTrans" cxnId="{3005D843-1789-4DC4-AB1B-650F5A93EBCD}">
      <dgm:prSet/>
      <dgm:spPr/>
      <dgm:t>
        <a:bodyPr/>
        <a:lstStyle/>
        <a:p>
          <a:endParaRPr lang="en-US"/>
        </a:p>
      </dgm:t>
    </dgm:pt>
    <dgm:pt modelId="{784C599C-D313-4ED1-976B-1806722E5200}">
      <dgm:prSet phldrT="[Text]" custT="1"/>
      <dgm:spPr/>
      <dgm:t>
        <a:bodyPr/>
        <a:lstStyle/>
        <a:p>
          <a:r>
            <a:rPr lang="en-IN" sz="1400" b="1">
              <a:latin typeface="Times New Roman" panose="02020603050405020304" pitchFamily="18" charset="0"/>
              <a:cs typeface="Times New Roman" panose="02020603050405020304" pitchFamily="18" charset="0"/>
            </a:rPr>
            <a:t>2018 International Journal of Modeling and Optimization (IJM0)</a:t>
          </a:r>
          <a:r>
            <a:rPr lang="en-US" sz="1400" b="1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1400" dirty="0"/>
        </a:p>
      </dgm:t>
    </dgm:pt>
    <dgm:pt modelId="{8637A517-3D38-48AA-910E-376A88FA458A}" type="parTrans" cxnId="{B264805C-43F4-4927-B6CB-571D09790C2F}">
      <dgm:prSet/>
      <dgm:spPr/>
      <dgm:t>
        <a:bodyPr/>
        <a:lstStyle/>
        <a:p>
          <a:endParaRPr lang="en-US"/>
        </a:p>
      </dgm:t>
    </dgm:pt>
    <dgm:pt modelId="{AAC9E220-9003-468E-8E2C-093E3CF831C6}" type="sibTrans" cxnId="{B264805C-43F4-4927-B6CB-571D09790C2F}">
      <dgm:prSet/>
      <dgm:spPr/>
      <dgm:t>
        <a:bodyPr/>
        <a:lstStyle/>
        <a:p>
          <a:endParaRPr lang="en-US"/>
        </a:p>
      </dgm:t>
    </dgm:pt>
    <dgm:pt modelId="{E328CA2C-4324-4392-A2A6-CCAF44F51D76}" type="pres">
      <dgm:prSet presAssocID="{1FAC2C24-5123-4C7B-B44C-C1B821A3946E}" presName="linear" presStyleCnt="0">
        <dgm:presLayoutVars>
          <dgm:dir/>
          <dgm:animLvl val="lvl"/>
          <dgm:resizeHandles val="exact"/>
        </dgm:presLayoutVars>
      </dgm:prSet>
      <dgm:spPr/>
    </dgm:pt>
    <dgm:pt modelId="{8CD2A148-8C42-495C-9D30-9039CF4D609E}" type="pres">
      <dgm:prSet presAssocID="{91C0DB2D-0EA4-4651-BB52-3A434F962ED8}" presName="parentLin" presStyleCnt="0"/>
      <dgm:spPr/>
    </dgm:pt>
    <dgm:pt modelId="{10BDAE0B-FB58-4C43-913A-7A44415ACDA8}" type="pres">
      <dgm:prSet presAssocID="{91C0DB2D-0EA4-4651-BB52-3A434F962ED8}" presName="parentLeftMargin" presStyleLbl="node1" presStyleIdx="0" presStyleCnt="3"/>
      <dgm:spPr/>
    </dgm:pt>
    <dgm:pt modelId="{2C7FA9B5-C79F-43DC-8EC6-6E70BF9F9D54}" type="pres">
      <dgm:prSet presAssocID="{91C0DB2D-0EA4-4651-BB52-3A434F962ED8}" presName="parentText" presStyleLbl="node1" presStyleIdx="0" presStyleCnt="3" custScaleX="142596">
        <dgm:presLayoutVars>
          <dgm:chMax val="0"/>
          <dgm:bulletEnabled val="1"/>
        </dgm:presLayoutVars>
      </dgm:prSet>
      <dgm:spPr/>
    </dgm:pt>
    <dgm:pt modelId="{E341670F-B46D-440A-BEDB-6B8AD1ED6C64}" type="pres">
      <dgm:prSet presAssocID="{91C0DB2D-0EA4-4651-BB52-3A434F962ED8}" presName="negativeSpace" presStyleCnt="0"/>
      <dgm:spPr/>
    </dgm:pt>
    <dgm:pt modelId="{C43FF1F1-611D-4699-BA0D-79016678B3EB}" type="pres">
      <dgm:prSet presAssocID="{91C0DB2D-0EA4-4651-BB52-3A434F962ED8}" presName="childText" presStyleLbl="conFgAcc1" presStyleIdx="0" presStyleCnt="3" custLinFactY="1095" custLinFactNeighborX="-3050" custLinFactNeighborY="100000">
        <dgm:presLayoutVars>
          <dgm:bulletEnabled val="1"/>
        </dgm:presLayoutVars>
      </dgm:prSet>
      <dgm:spPr>
        <a:prstGeom prst="snip1Rect">
          <a:avLst/>
        </a:prstGeom>
      </dgm:spPr>
    </dgm:pt>
    <dgm:pt modelId="{349F1128-DC5F-48B2-A6E5-A1D6AAEC0D0E}" type="pres">
      <dgm:prSet presAssocID="{F3F1C544-1C3B-489A-ACC6-982087344DD1}" presName="spaceBetweenRectangles" presStyleCnt="0"/>
      <dgm:spPr/>
    </dgm:pt>
    <dgm:pt modelId="{6E2DAF5B-0E09-422C-B58D-CC236F2FFD17}" type="pres">
      <dgm:prSet presAssocID="{70241B65-39D0-4923-AFC9-DED6DF12F98E}" presName="parentLin" presStyleCnt="0"/>
      <dgm:spPr/>
    </dgm:pt>
    <dgm:pt modelId="{C08B947B-D526-496D-A73C-7DD99ADC73F4}" type="pres">
      <dgm:prSet presAssocID="{70241B65-39D0-4923-AFC9-DED6DF12F98E}" presName="parentLeftMargin" presStyleLbl="node1" presStyleIdx="0" presStyleCnt="3"/>
      <dgm:spPr/>
    </dgm:pt>
    <dgm:pt modelId="{80E99667-8C8A-4E54-9995-4595B1282EAD}" type="pres">
      <dgm:prSet presAssocID="{70241B65-39D0-4923-AFC9-DED6DF12F98E}" presName="parentText" presStyleLbl="node1" presStyleIdx="1" presStyleCnt="3" custScaleX="142857">
        <dgm:presLayoutVars>
          <dgm:chMax val="0"/>
          <dgm:bulletEnabled val="1"/>
        </dgm:presLayoutVars>
      </dgm:prSet>
      <dgm:spPr/>
    </dgm:pt>
    <dgm:pt modelId="{1F79145A-0634-496E-BDE4-6A650219E86B}" type="pres">
      <dgm:prSet presAssocID="{70241B65-39D0-4923-AFC9-DED6DF12F98E}" presName="negativeSpace" presStyleCnt="0"/>
      <dgm:spPr/>
    </dgm:pt>
    <dgm:pt modelId="{32BC372B-7337-4C04-BFDD-52C971A93750}" type="pres">
      <dgm:prSet presAssocID="{70241B65-39D0-4923-AFC9-DED6DF12F98E}" presName="childText" presStyleLbl="conFgAcc1" presStyleIdx="1" presStyleCnt="3">
        <dgm:presLayoutVars>
          <dgm:bulletEnabled val="1"/>
        </dgm:presLayoutVars>
      </dgm:prSet>
      <dgm:spPr/>
    </dgm:pt>
    <dgm:pt modelId="{63547400-C95E-4FC5-820F-57A093F05C94}" type="pres">
      <dgm:prSet presAssocID="{8464604A-C0BC-48FF-AF82-93C6D72F1923}" presName="spaceBetweenRectangles" presStyleCnt="0"/>
      <dgm:spPr/>
    </dgm:pt>
    <dgm:pt modelId="{3A5B8012-4F6A-4E7C-B38E-A9B88F9742E0}" type="pres">
      <dgm:prSet presAssocID="{071919B5-9827-44F8-AF07-30C8D06682CB}" presName="parentLin" presStyleCnt="0"/>
      <dgm:spPr/>
    </dgm:pt>
    <dgm:pt modelId="{62D1B751-BA62-46D6-808A-49E48671BF6E}" type="pres">
      <dgm:prSet presAssocID="{071919B5-9827-44F8-AF07-30C8D06682CB}" presName="parentLeftMargin" presStyleLbl="node1" presStyleIdx="1" presStyleCnt="3"/>
      <dgm:spPr/>
    </dgm:pt>
    <dgm:pt modelId="{EA98BC17-D276-41F4-97A8-484A21E061E3}" type="pres">
      <dgm:prSet presAssocID="{071919B5-9827-44F8-AF07-30C8D06682CB}" presName="parentText" presStyleLbl="node1" presStyleIdx="2" presStyleCnt="3" custScaleX="142857" custScaleY="156950">
        <dgm:presLayoutVars>
          <dgm:chMax val="0"/>
          <dgm:bulletEnabled val="1"/>
        </dgm:presLayoutVars>
      </dgm:prSet>
      <dgm:spPr/>
    </dgm:pt>
    <dgm:pt modelId="{70F7218C-5693-4A51-A5D5-8E4583D2CA2B}" type="pres">
      <dgm:prSet presAssocID="{071919B5-9827-44F8-AF07-30C8D06682CB}" presName="negativeSpace" presStyleCnt="0"/>
      <dgm:spPr/>
    </dgm:pt>
    <dgm:pt modelId="{C1A31976-D240-43F9-9C67-6328CAB39D2C}" type="pres">
      <dgm:prSet presAssocID="{071919B5-9827-44F8-AF07-30C8D06682CB}" presName="childText" presStyleLbl="conFgAcc1" presStyleIdx="2" presStyleCnt="3" custLinFactNeighborX="-833" custLinFactNeighborY="-4576">
        <dgm:presLayoutVars>
          <dgm:bulletEnabled val="1"/>
        </dgm:presLayoutVars>
      </dgm:prSet>
      <dgm:spPr/>
    </dgm:pt>
  </dgm:ptLst>
  <dgm:cxnLst>
    <dgm:cxn modelId="{84055503-F544-4549-8C0E-6C2773D2CE5B}" type="presOf" srcId="{91C0DB2D-0EA4-4651-BB52-3A434F962ED8}" destId="{10BDAE0B-FB58-4C43-913A-7A44415ACDA8}" srcOrd="0" destOrd="0" presId="urn:microsoft.com/office/officeart/2005/8/layout/list1"/>
    <dgm:cxn modelId="{DB47A906-0C7D-4DE5-9678-9DB11BB1DEE1}" type="presOf" srcId="{70241B65-39D0-4923-AFC9-DED6DF12F98E}" destId="{C08B947B-D526-496D-A73C-7DD99ADC73F4}" srcOrd="0" destOrd="0" presId="urn:microsoft.com/office/officeart/2005/8/layout/list1"/>
    <dgm:cxn modelId="{7D21950F-8B64-4C1D-B8E3-0A6C28E6E3EF}" srcId="{1FAC2C24-5123-4C7B-B44C-C1B821A3946E}" destId="{91C0DB2D-0EA4-4651-BB52-3A434F962ED8}" srcOrd="0" destOrd="0" parTransId="{42ED4E97-26FB-4081-863F-11634A1BF8FB}" sibTransId="{F3F1C544-1C3B-489A-ACC6-982087344DD1}"/>
    <dgm:cxn modelId="{9EA56F12-6983-4C7F-A48C-021FC8DAD333}" type="presOf" srcId="{277C96B0-ACB1-434E-9BA5-D5E217011E65}" destId="{32BC372B-7337-4C04-BFDD-52C971A93750}" srcOrd="0" destOrd="0" presId="urn:microsoft.com/office/officeart/2005/8/layout/list1"/>
    <dgm:cxn modelId="{113FB020-7508-45D4-BE8B-9C03D550074C}" type="presOf" srcId="{071919B5-9827-44F8-AF07-30C8D06682CB}" destId="{EA98BC17-D276-41F4-97A8-484A21E061E3}" srcOrd="1" destOrd="0" presId="urn:microsoft.com/office/officeart/2005/8/layout/list1"/>
    <dgm:cxn modelId="{EB0F112E-EE8F-4D32-8B6A-90A7CCB3ADA6}" srcId="{1FAC2C24-5123-4C7B-B44C-C1B821A3946E}" destId="{071919B5-9827-44F8-AF07-30C8D06682CB}" srcOrd="2" destOrd="0" parTransId="{AFE52C6C-4CC6-4961-8C5A-0469D7E53CBD}" sibTransId="{8CA67351-22D3-469F-92A8-919AA7555A1C}"/>
    <dgm:cxn modelId="{306A523C-8646-4D5B-A70C-F1691BDB069B}" type="presOf" srcId="{9C6F9B75-20BF-432C-9386-DF5C6C2C0DD3}" destId="{32BC372B-7337-4C04-BFDD-52C971A93750}" srcOrd="0" destOrd="1" presId="urn:microsoft.com/office/officeart/2005/8/layout/list1"/>
    <dgm:cxn modelId="{4C267D5C-773B-4E0A-A628-D962FA2347F1}" srcId="{071919B5-9827-44F8-AF07-30C8D06682CB}" destId="{E2BE292D-F0C3-46AF-9A85-76A28005B22C}" srcOrd="0" destOrd="0" parTransId="{58278268-C4C0-4290-A310-348D46F09644}" sibTransId="{95A0B8E2-74D1-4AE8-88A8-A7A46D552DE8}"/>
    <dgm:cxn modelId="{B264805C-43F4-4927-B6CB-571D09790C2F}" srcId="{071919B5-9827-44F8-AF07-30C8D06682CB}" destId="{784C599C-D313-4ED1-976B-1806722E5200}" srcOrd="1" destOrd="0" parTransId="{8637A517-3D38-48AA-910E-376A88FA458A}" sibTransId="{AAC9E220-9003-468E-8E2C-093E3CF831C6}"/>
    <dgm:cxn modelId="{7112BA5E-5343-4746-B0B0-A6996FC8C390}" type="presOf" srcId="{70241B65-39D0-4923-AFC9-DED6DF12F98E}" destId="{80E99667-8C8A-4E54-9995-4595B1282EAD}" srcOrd="1" destOrd="0" presId="urn:microsoft.com/office/officeart/2005/8/layout/list1"/>
    <dgm:cxn modelId="{CBD45B43-AFAD-46D2-920F-9938472D64E4}" type="presOf" srcId="{A107218B-A7D0-41EC-9548-5F4BEA5C1940}" destId="{C43FF1F1-611D-4699-BA0D-79016678B3EB}" srcOrd="0" destOrd="0" presId="urn:microsoft.com/office/officeart/2005/8/layout/list1"/>
    <dgm:cxn modelId="{3005D843-1789-4DC4-AB1B-650F5A93EBCD}" srcId="{70241B65-39D0-4923-AFC9-DED6DF12F98E}" destId="{9C6F9B75-20BF-432C-9386-DF5C6C2C0DD3}" srcOrd="1" destOrd="0" parTransId="{FB11EDE3-52D7-4F92-BEAC-91846432BD6F}" sibTransId="{F4092F35-F2AC-42DB-A446-8E5D978D70B9}"/>
    <dgm:cxn modelId="{1CEDC772-6D90-4067-B17D-758CE9E9D9BC}" type="presOf" srcId="{E2BE292D-F0C3-46AF-9A85-76A28005B22C}" destId="{C1A31976-D240-43F9-9C67-6328CAB39D2C}" srcOrd="0" destOrd="0" presId="urn:microsoft.com/office/officeart/2005/8/layout/list1"/>
    <dgm:cxn modelId="{75FC735A-DA84-46DD-BBB1-3E84855C12AF}" type="presOf" srcId="{071919B5-9827-44F8-AF07-30C8D06682CB}" destId="{62D1B751-BA62-46D6-808A-49E48671BF6E}" srcOrd="0" destOrd="0" presId="urn:microsoft.com/office/officeart/2005/8/layout/list1"/>
    <dgm:cxn modelId="{FC65CAAE-79B9-4488-93D8-974037ACDBF8}" type="presOf" srcId="{1FAC2C24-5123-4C7B-B44C-C1B821A3946E}" destId="{E328CA2C-4324-4392-A2A6-CCAF44F51D76}" srcOrd="0" destOrd="0" presId="urn:microsoft.com/office/officeart/2005/8/layout/list1"/>
    <dgm:cxn modelId="{D633EAB7-EAC0-40DF-B030-3868F9141BF2}" srcId="{91C0DB2D-0EA4-4651-BB52-3A434F962ED8}" destId="{AC962992-594F-48AE-BE12-6A104F22643A}" srcOrd="1" destOrd="0" parTransId="{859549B8-034C-483F-8723-5A4563B2151C}" sibTransId="{28BAADF5-8DBA-44A6-80AA-CA7F07304243}"/>
    <dgm:cxn modelId="{FA547AB8-1831-4869-85F6-D9492C5FEAEC}" srcId="{91C0DB2D-0EA4-4651-BB52-3A434F962ED8}" destId="{A107218B-A7D0-41EC-9548-5F4BEA5C1940}" srcOrd="0" destOrd="0" parTransId="{42B6B3F3-9EEA-4B12-B3ED-7F47FAF236A3}" sibTransId="{50AFAFC4-5A42-4034-BD63-CBF146BD28A6}"/>
    <dgm:cxn modelId="{AE2BEEC0-6B73-416D-8E32-C2E4ACFF3E9D}" type="presOf" srcId="{91C0DB2D-0EA4-4651-BB52-3A434F962ED8}" destId="{2C7FA9B5-C79F-43DC-8EC6-6E70BF9F9D54}" srcOrd="1" destOrd="0" presId="urn:microsoft.com/office/officeart/2005/8/layout/list1"/>
    <dgm:cxn modelId="{78729CE6-DE11-4B2E-A41D-DD69AEDE80EE}" srcId="{1FAC2C24-5123-4C7B-B44C-C1B821A3946E}" destId="{70241B65-39D0-4923-AFC9-DED6DF12F98E}" srcOrd="1" destOrd="0" parTransId="{0E759ACC-CE9B-42A0-919B-A9E3FBC994C9}" sibTransId="{8464604A-C0BC-48FF-AF82-93C6D72F1923}"/>
    <dgm:cxn modelId="{398BF9EF-7E54-442F-B17C-3AAA120AD9EA}" type="presOf" srcId="{784C599C-D313-4ED1-976B-1806722E5200}" destId="{C1A31976-D240-43F9-9C67-6328CAB39D2C}" srcOrd="0" destOrd="1" presId="urn:microsoft.com/office/officeart/2005/8/layout/list1"/>
    <dgm:cxn modelId="{569527F6-FEB4-4501-94EE-E4D4A83C8ED6}" type="presOf" srcId="{AC962992-594F-48AE-BE12-6A104F22643A}" destId="{C43FF1F1-611D-4699-BA0D-79016678B3EB}" srcOrd="0" destOrd="1" presId="urn:microsoft.com/office/officeart/2005/8/layout/list1"/>
    <dgm:cxn modelId="{9FEA9FFB-2C5E-4BD3-959E-72419FCCF443}" srcId="{70241B65-39D0-4923-AFC9-DED6DF12F98E}" destId="{277C96B0-ACB1-434E-9BA5-D5E217011E65}" srcOrd="0" destOrd="0" parTransId="{5D690C30-FE7E-40E9-8000-F2DC43C46E1B}" sibTransId="{B475F992-A590-454D-B5B5-162CDBC2647A}"/>
    <dgm:cxn modelId="{82159C78-C3A9-406E-8079-6AF686B66809}" type="presParOf" srcId="{E328CA2C-4324-4392-A2A6-CCAF44F51D76}" destId="{8CD2A148-8C42-495C-9D30-9039CF4D609E}" srcOrd="0" destOrd="0" presId="urn:microsoft.com/office/officeart/2005/8/layout/list1"/>
    <dgm:cxn modelId="{DA2FD359-BDD6-42F6-8A59-0CAF23CCB69E}" type="presParOf" srcId="{8CD2A148-8C42-495C-9D30-9039CF4D609E}" destId="{10BDAE0B-FB58-4C43-913A-7A44415ACDA8}" srcOrd="0" destOrd="0" presId="urn:microsoft.com/office/officeart/2005/8/layout/list1"/>
    <dgm:cxn modelId="{7B4F7C52-1B43-479C-8A40-A79C3B0443BF}" type="presParOf" srcId="{8CD2A148-8C42-495C-9D30-9039CF4D609E}" destId="{2C7FA9B5-C79F-43DC-8EC6-6E70BF9F9D54}" srcOrd="1" destOrd="0" presId="urn:microsoft.com/office/officeart/2005/8/layout/list1"/>
    <dgm:cxn modelId="{B9735D7D-ADBC-4B06-9699-BAB1E7DC6495}" type="presParOf" srcId="{E328CA2C-4324-4392-A2A6-CCAF44F51D76}" destId="{E341670F-B46D-440A-BEDB-6B8AD1ED6C64}" srcOrd="1" destOrd="0" presId="urn:microsoft.com/office/officeart/2005/8/layout/list1"/>
    <dgm:cxn modelId="{4FCAD4DF-39AA-4E2B-B4CB-910C95D3F738}" type="presParOf" srcId="{E328CA2C-4324-4392-A2A6-CCAF44F51D76}" destId="{C43FF1F1-611D-4699-BA0D-79016678B3EB}" srcOrd="2" destOrd="0" presId="urn:microsoft.com/office/officeart/2005/8/layout/list1"/>
    <dgm:cxn modelId="{03504EE5-40D9-4FBB-B54F-CF5C8BEB885E}" type="presParOf" srcId="{E328CA2C-4324-4392-A2A6-CCAF44F51D76}" destId="{349F1128-DC5F-48B2-A6E5-A1D6AAEC0D0E}" srcOrd="3" destOrd="0" presId="urn:microsoft.com/office/officeart/2005/8/layout/list1"/>
    <dgm:cxn modelId="{DE3AE1F2-340C-40F8-B9BD-2F9CC075823F}" type="presParOf" srcId="{E328CA2C-4324-4392-A2A6-CCAF44F51D76}" destId="{6E2DAF5B-0E09-422C-B58D-CC236F2FFD17}" srcOrd="4" destOrd="0" presId="urn:microsoft.com/office/officeart/2005/8/layout/list1"/>
    <dgm:cxn modelId="{F28D3822-31C4-4E59-8194-A3AD0FB2F82D}" type="presParOf" srcId="{6E2DAF5B-0E09-422C-B58D-CC236F2FFD17}" destId="{C08B947B-D526-496D-A73C-7DD99ADC73F4}" srcOrd="0" destOrd="0" presId="urn:microsoft.com/office/officeart/2005/8/layout/list1"/>
    <dgm:cxn modelId="{325276DF-ED13-43B3-8CE7-1B753363C374}" type="presParOf" srcId="{6E2DAF5B-0E09-422C-B58D-CC236F2FFD17}" destId="{80E99667-8C8A-4E54-9995-4595B1282EAD}" srcOrd="1" destOrd="0" presId="urn:microsoft.com/office/officeart/2005/8/layout/list1"/>
    <dgm:cxn modelId="{916E2175-F73C-4C46-878B-3B1DA1C92893}" type="presParOf" srcId="{E328CA2C-4324-4392-A2A6-CCAF44F51D76}" destId="{1F79145A-0634-496E-BDE4-6A650219E86B}" srcOrd="5" destOrd="0" presId="urn:microsoft.com/office/officeart/2005/8/layout/list1"/>
    <dgm:cxn modelId="{82B81073-CA5F-4A1A-8EE5-69ACC55E281D}" type="presParOf" srcId="{E328CA2C-4324-4392-A2A6-CCAF44F51D76}" destId="{32BC372B-7337-4C04-BFDD-52C971A93750}" srcOrd="6" destOrd="0" presId="urn:microsoft.com/office/officeart/2005/8/layout/list1"/>
    <dgm:cxn modelId="{4A70CFE3-2CF0-47F9-8995-F4D0AC1016F0}" type="presParOf" srcId="{E328CA2C-4324-4392-A2A6-CCAF44F51D76}" destId="{63547400-C95E-4FC5-820F-57A093F05C94}" srcOrd="7" destOrd="0" presId="urn:microsoft.com/office/officeart/2005/8/layout/list1"/>
    <dgm:cxn modelId="{99711EE5-D47E-4602-AB2F-F11D13E201CB}" type="presParOf" srcId="{E328CA2C-4324-4392-A2A6-CCAF44F51D76}" destId="{3A5B8012-4F6A-4E7C-B38E-A9B88F9742E0}" srcOrd="8" destOrd="0" presId="urn:microsoft.com/office/officeart/2005/8/layout/list1"/>
    <dgm:cxn modelId="{8803A743-8BBB-4D99-9E1B-A6061E198F09}" type="presParOf" srcId="{3A5B8012-4F6A-4E7C-B38E-A9B88F9742E0}" destId="{62D1B751-BA62-46D6-808A-49E48671BF6E}" srcOrd="0" destOrd="0" presId="urn:microsoft.com/office/officeart/2005/8/layout/list1"/>
    <dgm:cxn modelId="{C991798E-0994-4E55-AE38-48C43BE66834}" type="presParOf" srcId="{3A5B8012-4F6A-4E7C-B38E-A9B88F9742E0}" destId="{EA98BC17-D276-41F4-97A8-484A21E061E3}" srcOrd="1" destOrd="0" presId="urn:microsoft.com/office/officeart/2005/8/layout/list1"/>
    <dgm:cxn modelId="{C049DACF-0E5E-4D5A-8819-3EE7F12A589C}" type="presParOf" srcId="{E328CA2C-4324-4392-A2A6-CCAF44F51D76}" destId="{70F7218C-5693-4A51-A5D5-8E4583D2CA2B}" srcOrd="9" destOrd="0" presId="urn:microsoft.com/office/officeart/2005/8/layout/list1"/>
    <dgm:cxn modelId="{B53A9688-A30A-4FB7-ABCA-2CCCAD9AB742}" type="presParOf" srcId="{E328CA2C-4324-4392-A2A6-CCAF44F51D76}" destId="{C1A31976-D240-43F9-9C67-6328CAB39D2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AC2C24-5123-4C7B-B44C-C1B821A3946E}" type="doc">
      <dgm:prSet loTypeId="urn:microsoft.com/office/officeart/2008/layout/VerticalAccent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241B65-39D0-4923-AFC9-DED6DF12F98E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[2]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b="1" dirty="0">
              <a:solidFill>
                <a:srgbClr val="C00000"/>
              </a:solidFill>
            </a:rPr>
            <a:t>RAJESH KUMAR</a:t>
          </a:r>
          <a:r>
            <a:rPr lang="en-US" sz="1200" dirty="0"/>
            <a:t>, ZHANG XIAOSONG, RIAZ ULLAH KHAN, JAY KUMAR ,IJAZ AHAD.</a:t>
          </a:r>
        </a:p>
      </dgm:t>
    </dgm:pt>
    <dgm:pt modelId="{0E759ACC-CE9B-42A0-919B-A9E3FBC994C9}" type="parTrans" cxnId="{78729CE6-DE11-4B2E-A41D-DD69AEDE80EE}">
      <dgm:prSet/>
      <dgm:spPr/>
      <dgm:t>
        <a:bodyPr/>
        <a:lstStyle/>
        <a:p>
          <a:endParaRPr lang="en-US"/>
        </a:p>
      </dgm:t>
    </dgm:pt>
    <dgm:pt modelId="{8464604A-C0BC-48FF-AF82-93C6D72F1923}" type="sibTrans" cxnId="{78729CE6-DE11-4B2E-A41D-DD69AEDE80EE}">
      <dgm:prSet/>
      <dgm:spPr/>
      <dgm:t>
        <a:bodyPr/>
        <a:lstStyle/>
        <a:p>
          <a:endParaRPr lang="en-US"/>
        </a:p>
      </dgm:t>
    </dgm:pt>
    <dgm:pt modelId="{277C96B0-ACB1-434E-9BA5-D5E217011E65}">
      <dgm:prSet phldrT="[Text]" custT="1"/>
      <dgm:spPr/>
      <dgm:t>
        <a:bodyPr/>
        <a:lstStyle/>
        <a:p>
          <a:r>
            <a:rPr lang="en-IN" sz="1400" b="1" dirty="0"/>
            <a:t>Effective and Explainable Detection of Android Malware based on Machine Learning Algorithms.</a:t>
          </a:r>
          <a:endParaRPr lang="en-US" sz="1400" b="1" dirty="0"/>
        </a:p>
      </dgm:t>
    </dgm:pt>
    <dgm:pt modelId="{5D690C30-FE7E-40E9-8000-F2DC43C46E1B}" type="parTrans" cxnId="{9FEA9FFB-2C5E-4BD3-959E-72419FCCF443}">
      <dgm:prSet/>
      <dgm:spPr/>
      <dgm:t>
        <a:bodyPr/>
        <a:lstStyle/>
        <a:p>
          <a:endParaRPr lang="en-US"/>
        </a:p>
      </dgm:t>
    </dgm:pt>
    <dgm:pt modelId="{B475F992-A590-454D-B5B5-162CDBC2647A}" type="sibTrans" cxnId="{9FEA9FFB-2C5E-4BD3-959E-72419FCCF443}">
      <dgm:prSet/>
      <dgm:spPr/>
      <dgm:t>
        <a:bodyPr/>
        <a:lstStyle/>
        <a:p>
          <a:endParaRPr lang="en-US"/>
        </a:p>
      </dgm:t>
    </dgm:pt>
    <dgm:pt modelId="{071919B5-9827-44F8-AF07-30C8D06682CB}">
      <dgm:prSet phldrT="[Text]" custT="1"/>
      <dgm:spPr/>
      <dgm:t>
        <a:bodyPr/>
        <a:lstStyle/>
        <a:p>
          <a:r>
            <a:rPr lang="en-US" sz="1200" dirty="0"/>
            <a:t>[</a:t>
          </a:r>
          <a:r>
            <a:rPr lang="en-US" sz="1100" dirty="0"/>
            <a:t>3] </a:t>
          </a:r>
          <a:r>
            <a:rPr lang="en-US" sz="1100" b="1" dirty="0">
              <a:solidFill>
                <a:srgbClr val="C00000"/>
              </a:solidFill>
            </a:rPr>
            <a:t>RAJESH KUMAR</a:t>
          </a:r>
          <a:r>
            <a:rPr lang="en-US" sz="1100" dirty="0"/>
            <a:t>, ZHANG XIAOSONG, HUSSAIN AHMAD TARIQ, RIAZ ULLAH KHAN. </a:t>
          </a:r>
          <a:br>
            <a:rPr lang="en-US" sz="1200" dirty="0"/>
          </a:br>
          <a:endParaRPr lang="en-US" sz="1200" b="1" dirty="0"/>
        </a:p>
      </dgm:t>
    </dgm:pt>
    <dgm:pt modelId="{AFE52C6C-4CC6-4961-8C5A-0469D7E53CBD}" type="parTrans" cxnId="{EB0F112E-EE8F-4D32-8B6A-90A7CCB3ADA6}">
      <dgm:prSet/>
      <dgm:spPr/>
      <dgm:t>
        <a:bodyPr/>
        <a:lstStyle/>
        <a:p>
          <a:endParaRPr lang="en-US"/>
        </a:p>
      </dgm:t>
    </dgm:pt>
    <dgm:pt modelId="{8CA67351-22D3-469F-92A8-919AA7555A1C}" type="sibTrans" cxnId="{EB0F112E-EE8F-4D32-8B6A-90A7CCB3ADA6}">
      <dgm:prSet/>
      <dgm:spPr/>
      <dgm:t>
        <a:bodyPr/>
        <a:lstStyle/>
        <a:p>
          <a:endParaRPr lang="en-US"/>
        </a:p>
      </dgm:t>
    </dgm:pt>
    <dgm:pt modelId="{E2BE292D-F0C3-46AF-9A85-76A28005B22C}">
      <dgm:prSet phldrT="[Text]" custT="1"/>
      <dgm:spPr/>
      <dgm:t>
        <a:bodyPr/>
        <a:lstStyle/>
        <a:p>
          <a:r>
            <a:rPr lang="en-IN" sz="1400" b="1" dirty="0"/>
            <a:t>MALICIOUS URL DETECTION USING MULTI-LAYER FILTERING MODEL </a:t>
          </a:r>
          <a:endParaRPr lang="en-US" sz="1400" b="1" dirty="0"/>
        </a:p>
      </dgm:t>
    </dgm:pt>
    <dgm:pt modelId="{58278268-C4C0-4290-A310-348D46F09644}" type="parTrans" cxnId="{4C267D5C-773B-4E0A-A628-D962FA2347F1}">
      <dgm:prSet/>
      <dgm:spPr/>
      <dgm:t>
        <a:bodyPr/>
        <a:lstStyle/>
        <a:p>
          <a:endParaRPr lang="en-US"/>
        </a:p>
      </dgm:t>
    </dgm:pt>
    <dgm:pt modelId="{95A0B8E2-74D1-4AE8-88A8-A7A46D552DE8}" type="sibTrans" cxnId="{4C267D5C-773B-4E0A-A628-D962FA2347F1}">
      <dgm:prSet/>
      <dgm:spPr/>
      <dgm:t>
        <a:bodyPr/>
        <a:lstStyle/>
        <a:p>
          <a:endParaRPr lang="en-US"/>
        </a:p>
      </dgm:t>
    </dgm:pt>
    <dgm:pt modelId="{9C6F9B75-20BF-432C-9386-DF5C6C2C0DD3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/>
            <a:t>International Conference on Computing and Artificial Intelligence (ICCAI 2018)</a:t>
          </a:r>
        </a:p>
      </dgm:t>
    </dgm:pt>
    <dgm:pt modelId="{FB11EDE3-52D7-4F92-BEAC-91846432BD6F}" type="parTrans" cxnId="{3005D843-1789-4DC4-AB1B-650F5A93EBCD}">
      <dgm:prSet/>
      <dgm:spPr/>
      <dgm:t>
        <a:bodyPr/>
        <a:lstStyle/>
        <a:p>
          <a:endParaRPr lang="en-US"/>
        </a:p>
      </dgm:t>
    </dgm:pt>
    <dgm:pt modelId="{F4092F35-F2AC-42DB-A446-8E5D978D70B9}" type="sibTrans" cxnId="{3005D843-1789-4DC4-AB1B-650F5A93EBCD}">
      <dgm:prSet/>
      <dgm:spPr/>
      <dgm:t>
        <a:bodyPr/>
        <a:lstStyle/>
        <a:p>
          <a:endParaRPr lang="en-US"/>
        </a:p>
      </dgm:t>
    </dgm:pt>
    <dgm:pt modelId="{784C599C-D313-4ED1-976B-1806722E5200}">
      <dgm:prSet phldrT="[Text]" custT="1"/>
      <dgm:spPr/>
      <dgm:t>
        <a:bodyPr/>
        <a:lstStyle/>
        <a:p>
          <a:r>
            <a:rPr lang="en-US" sz="1400" dirty="0"/>
            <a:t>The 14th International Computer Conference on Wavelet Active Media Technology and Information Processing (2017)</a:t>
          </a:r>
        </a:p>
      </dgm:t>
    </dgm:pt>
    <dgm:pt modelId="{8637A517-3D38-48AA-910E-376A88FA458A}" type="parTrans" cxnId="{B264805C-43F4-4927-B6CB-571D09790C2F}">
      <dgm:prSet/>
      <dgm:spPr/>
      <dgm:t>
        <a:bodyPr/>
        <a:lstStyle/>
        <a:p>
          <a:endParaRPr lang="en-US"/>
        </a:p>
      </dgm:t>
    </dgm:pt>
    <dgm:pt modelId="{AAC9E220-9003-468E-8E2C-093E3CF831C6}" type="sibTrans" cxnId="{B264805C-43F4-4927-B6CB-571D09790C2F}">
      <dgm:prSet/>
      <dgm:spPr/>
      <dgm:t>
        <a:bodyPr/>
        <a:lstStyle/>
        <a:p>
          <a:endParaRPr lang="en-US"/>
        </a:p>
      </dgm:t>
    </dgm:pt>
    <dgm:pt modelId="{91C0DB2D-0EA4-4651-BB52-3A434F962ED8}">
      <dgm:prSet phldrT="[Text]" custT="1"/>
      <dgm:spPr/>
      <dgm:t>
        <a:bodyPr/>
        <a:lstStyle/>
        <a:p>
          <a:pPr algn="ctr"/>
          <a:r>
            <a:rPr lang="en-US" sz="1100" b="1" dirty="0">
              <a:latin typeface="Times New Roman" panose="02020603050405020304" pitchFamily="18" charset="0"/>
              <a:cs typeface="Times New Roman" panose="02020603050405020304" pitchFamily="18" charset="0"/>
            </a:rPr>
            <a:t>[1] </a:t>
          </a:r>
          <a:r>
            <a:rPr lang="en-US" sz="1100" b="1" dirty="0">
              <a:solidFill>
                <a:srgbClr val="C00000"/>
              </a:solidFill>
            </a:rPr>
            <a:t>RAJESH KUMAR</a:t>
          </a:r>
          <a:r>
            <a:rPr lang="en-US" sz="1100" dirty="0"/>
            <a:t>, ZHANG XIAOSONG, RIAZ ULLAH KHAN, IJAZ AHAD, JAY KUMAR</a:t>
          </a:r>
          <a:r>
            <a:rPr lang="en-US" sz="1400" dirty="0"/>
            <a:t>. </a:t>
          </a:r>
          <a:br>
            <a:rPr lang="en-US" sz="1600" dirty="0"/>
          </a:br>
          <a:endParaRPr lang="en-US" sz="1600" b="1" dirty="0"/>
        </a:p>
      </dgm:t>
    </dgm:pt>
    <dgm:pt modelId="{F3F1C544-1C3B-489A-ACC6-982087344DD1}" type="sibTrans" cxnId="{7D21950F-8B64-4C1D-B8E3-0A6C28E6E3EF}">
      <dgm:prSet/>
      <dgm:spPr/>
      <dgm:t>
        <a:bodyPr/>
        <a:lstStyle/>
        <a:p>
          <a:endParaRPr lang="en-US"/>
        </a:p>
      </dgm:t>
    </dgm:pt>
    <dgm:pt modelId="{42ED4E97-26FB-4081-863F-11634A1BF8FB}" type="parTrans" cxnId="{7D21950F-8B64-4C1D-B8E3-0A6C28E6E3EF}">
      <dgm:prSet/>
      <dgm:spPr/>
      <dgm:t>
        <a:bodyPr/>
        <a:lstStyle/>
        <a:p>
          <a:endParaRPr lang="en-US"/>
        </a:p>
      </dgm:t>
    </dgm:pt>
    <dgm:pt modelId="{A107218B-A7D0-41EC-9548-5F4BEA5C1940}">
      <dgm:prSet phldrT="[Text]" custT="1"/>
      <dgm:spPr/>
      <dgm:t>
        <a:bodyPr/>
        <a:lstStyle/>
        <a:p>
          <a:r>
            <a:rPr lang="en-US" sz="1400" b="1" i="0" dirty="0"/>
            <a:t>Malicious Code Detection based on Image Processing Using Deep Learning.</a:t>
          </a:r>
        </a:p>
      </dgm:t>
    </dgm:pt>
    <dgm:pt modelId="{50AFAFC4-5A42-4034-BD63-CBF146BD28A6}" type="sibTrans" cxnId="{FA547AB8-1831-4869-85F6-D9492C5FEAEC}">
      <dgm:prSet/>
      <dgm:spPr/>
      <dgm:t>
        <a:bodyPr/>
        <a:lstStyle/>
        <a:p>
          <a:endParaRPr lang="en-US"/>
        </a:p>
      </dgm:t>
    </dgm:pt>
    <dgm:pt modelId="{42B6B3F3-9EEA-4B12-B3ED-7F47FAF236A3}" type="parTrans" cxnId="{FA547AB8-1831-4869-85F6-D9492C5FEAEC}">
      <dgm:prSet/>
      <dgm:spPr/>
      <dgm:t>
        <a:bodyPr/>
        <a:lstStyle/>
        <a:p>
          <a:endParaRPr lang="en-US"/>
        </a:p>
      </dgm:t>
    </dgm:pt>
    <dgm:pt modelId="{AC962992-594F-48AE-BE12-6A104F22643A}">
      <dgm:prSet phldrT="[Text]" custT="1"/>
      <dgm:spPr/>
      <dgm:t>
        <a:bodyPr/>
        <a:lstStyle/>
        <a:p>
          <a:r>
            <a:rPr lang="en-US" sz="1400" dirty="0"/>
            <a:t>International Conference on Computing and Artificial Intelligence (ICCAI 2018)</a:t>
          </a:r>
        </a:p>
      </dgm:t>
    </dgm:pt>
    <dgm:pt modelId="{28BAADF5-8DBA-44A6-80AA-CA7F07304243}" type="sibTrans" cxnId="{D633EAB7-EAC0-40DF-B030-3868F9141BF2}">
      <dgm:prSet/>
      <dgm:spPr/>
      <dgm:t>
        <a:bodyPr/>
        <a:lstStyle/>
        <a:p>
          <a:endParaRPr lang="en-US"/>
        </a:p>
      </dgm:t>
    </dgm:pt>
    <dgm:pt modelId="{859549B8-034C-483F-8723-5A4563B2151C}" type="parTrans" cxnId="{D633EAB7-EAC0-40DF-B030-3868F9141BF2}">
      <dgm:prSet/>
      <dgm:spPr/>
      <dgm:t>
        <a:bodyPr/>
        <a:lstStyle/>
        <a:p>
          <a:endParaRPr lang="en-US"/>
        </a:p>
      </dgm:t>
    </dgm:pt>
    <dgm:pt modelId="{990D94CC-5946-4196-A386-C7FB2C688246}" type="pres">
      <dgm:prSet presAssocID="{1FAC2C24-5123-4C7B-B44C-C1B821A3946E}" presName="Name0" presStyleCnt="0">
        <dgm:presLayoutVars>
          <dgm:chMax/>
          <dgm:chPref/>
          <dgm:dir/>
        </dgm:presLayoutVars>
      </dgm:prSet>
      <dgm:spPr/>
    </dgm:pt>
    <dgm:pt modelId="{8044401A-F766-4412-AD96-3DC9C24DF78E}" type="pres">
      <dgm:prSet presAssocID="{91C0DB2D-0EA4-4651-BB52-3A434F962ED8}" presName="parenttextcomposite" presStyleCnt="0"/>
      <dgm:spPr/>
    </dgm:pt>
    <dgm:pt modelId="{B9712939-69F4-4676-9CC9-217121700E97}" type="pres">
      <dgm:prSet presAssocID="{91C0DB2D-0EA4-4651-BB52-3A434F962ED8}" presName="parenttext" presStyleLbl="revTx" presStyleIdx="0" presStyleCnt="3" custLinFactNeighborX="639" custLinFactNeighborY="172">
        <dgm:presLayoutVars>
          <dgm:chMax/>
          <dgm:chPref val="2"/>
          <dgm:bulletEnabled val="1"/>
        </dgm:presLayoutVars>
      </dgm:prSet>
      <dgm:spPr/>
    </dgm:pt>
    <dgm:pt modelId="{D81472A8-06DF-402B-8B0F-6F338D189397}" type="pres">
      <dgm:prSet presAssocID="{91C0DB2D-0EA4-4651-BB52-3A434F962ED8}" presName="composite" presStyleCnt="0"/>
      <dgm:spPr/>
    </dgm:pt>
    <dgm:pt modelId="{6824860A-F6F5-4F71-A114-9D56CD81DAA7}" type="pres">
      <dgm:prSet presAssocID="{91C0DB2D-0EA4-4651-BB52-3A434F962ED8}" presName="chevron1" presStyleLbl="alignNode1" presStyleIdx="0" presStyleCnt="21"/>
      <dgm:spPr/>
    </dgm:pt>
    <dgm:pt modelId="{21CABFBB-6412-43B3-BDB3-607E35EA6BD2}" type="pres">
      <dgm:prSet presAssocID="{91C0DB2D-0EA4-4651-BB52-3A434F962ED8}" presName="chevron2" presStyleLbl="alignNode1" presStyleIdx="1" presStyleCnt="21"/>
      <dgm:spPr/>
    </dgm:pt>
    <dgm:pt modelId="{40024F28-AA9D-451F-96E6-EFE885981796}" type="pres">
      <dgm:prSet presAssocID="{91C0DB2D-0EA4-4651-BB52-3A434F962ED8}" presName="chevron3" presStyleLbl="alignNode1" presStyleIdx="2" presStyleCnt="21"/>
      <dgm:spPr/>
    </dgm:pt>
    <dgm:pt modelId="{0F32D753-69F5-4A5B-8819-72CCE94F58B8}" type="pres">
      <dgm:prSet presAssocID="{91C0DB2D-0EA4-4651-BB52-3A434F962ED8}" presName="chevron4" presStyleLbl="alignNode1" presStyleIdx="3" presStyleCnt="21"/>
      <dgm:spPr/>
    </dgm:pt>
    <dgm:pt modelId="{742D14DB-62D0-4D81-92BA-F2678BA077F7}" type="pres">
      <dgm:prSet presAssocID="{91C0DB2D-0EA4-4651-BB52-3A434F962ED8}" presName="chevron5" presStyleLbl="alignNode1" presStyleIdx="4" presStyleCnt="21"/>
      <dgm:spPr/>
    </dgm:pt>
    <dgm:pt modelId="{C828A052-B61B-4D97-AF0D-BC40C0A9E5BB}" type="pres">
      <dgm:prSet presAssocID="{91C0DB2D-0EA4-4651-BB52-3A434F962ED8}" presName="chevron6" presStyleLbl="alignNode1" presStyleIdx="5" presStyleCnt="21"/>
      <dgm:spPr/>
    </dgm:pt>
    <dgm:pt modelId="{8C019D2C-1D09-4371-8630-366114C44239}" type="pres">
      <dgm:prSet presAssocID="{91C0DB2D-0EA4-4651-BB52-3A434F962ED8}" presName="chevron7" presStyleLbl="alignNode1" presStyleIdx="6" presStyleCnt="21"/>
      <dgm:spPr/>
    </dgm:pt>
    <dgm:pt modelId="{0E7CEC42-14B8-4F64-B4B3-9595A3969930}" type="pres">
      <dgm:prSet presAssocID="{91C0DB2D-0EA4-4651-BB52-3A434F962ED8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25F8B5B6-C84D-495B-966D-2276CF363292}" type="pres">
      <dgm:prSet presAssocID="{F3F1C544-1C3B-489A-ACC6-982087344DD1}" presName="sibTrans" presStyleCnt="0"/>
      <dgm:spPr/>
    </dgm:pt>
    <dgm:pt modelId="{E1C7E70E-787A-4FE5-83D9-430F5EE36AC1}" type="pres">
      <dgm:prSet presAssocID="{70241B65-39D0-4923-AFC9-DED6DF12F98E}" presName="parenttextcomposite" presStyleCnt="0"/>
      <dgm:spPr/>
    </dgm:pt>
    <dgm:pt modelId="{E881FE95-9C24-4BF8-87A9-A8C467789D58}" type="pres">
      <dgm:prSet presAssocID="{70241B65-39D0-4923-AFC9-DED6DF12F98E}" presName="parenttext" presStyleLbl="revTx" presStyleIdx="1" presStyleCnt="3" custLinFactNeighborX="642" custLinFactNeighborY="991">
        <dgm:presLayoutVars>
          <dgm:chMax/>
          <dgm:chPref val="2"/>
          <dgm:bulletEnabled val="1"/>
        </dgm:presLayoutVars>
      </dgm:prSet>
      <dgm:spPr/>
    </dgm:pt>
    <dgm:pt modelId="{D1F45C2A-828D-4A42-B2E3-23BF94C0DB2F}" type="pres">
      <dgm:prSet presAssocID="{70241B65-39D0-4923-AFC9-DED6DF12F98E}" presName="composite" presStyleCnt="0"/>
      <dgm:spPr/>
    </dgm:pt>
    <dgm:pt modelId="{0AFA5E7C-7D2F-4BBD-93BD-7D64EAEF9F2C}" type="pres">
      <dgm:prSet presAssocID="{70241B65-39D0-4923-AFC9-DED6DF12F98E}" presName="chevron1" presStyleLbl="alignNode1" presStyleIdx="7" presStyleCnt="21"/>
      <dgm:spPr/>
    </dgm:pt>
    <dgm:pt modelId="{5AEB2324-3EA6-4C91-ABC6-5904140A9AB2}" type="pres">
      <dgm:prSet presAssocID="{70241B65-39D0-4923-AFC9-DED6DF12F98E}" presName="chevron2" presStyleLbl="alignNode1" presStyleIdx="8" presStyleCnt="21"/>
      <dgm:spPr/>
    </dgm:pt>
    <dgm:pt modelId="{C85E77AF-8B16-40F2-BE3F-4816EBFCFA3E}" type="pres">
      <dgm:prSet presAssocID="{70241B65-39D0-4923-AFC9-DED6DF12F98E}" presName="chevron3" presStyleLbl="alignNode1" presStyleIdx="9" presStyleCnt="21"/>
      <dgm:spPr/>
    </dgm:pt>
    <dgm:pt modelId="{C7B645FE-1241-4510-804F-02B89FDC1D09}" type="pres">
      <dgm:prSet presAssocID="{70241B65-39D0-4923-AFC9-DED6DF12F98E}" presName="chevron4" presStyleLbl="alignNode1" presStyleIdx="10" presStyleCnt="21"/>
      <dgm:spPr/>
    </dgm:pt>
    <dgm:pt modelId="{8DD8E0D2-9655-4C5D-9027-F6A6B21E933A}" type="pres">
      <dgm:prSet presAssocID="{70241B65-39D0-4923-AFC9-DED6DF12F98E}" presName="chevron5" presStyleLbl="alignNode1" presStyleIdx="11" presStyleCnt="21"/>
      <dgm:spPr/>
    </dgm:pt>
    <dgm:pt modelId="{15DA1C16-C299-4B32-9C51-126C401823C3}" type="pres">
      <dgm:prSet presAssocID="{70241B65-39D0-4923-AFC9-DED6DF12F98E}" presName="chevron6" presStyleLbl="alignNode1" presStyleIdx="12" presStyleCnt="21"/>
      <dgm:spPr/>
    </dgm:pt>
    <dgm:pt modelId="{26EFBD3D-86C1-4761-8789-05B2902AB67D}" type="pres">
      <dgm:prSet presAssocID="{70241B65-39D0-4923-AFC9-DED6DF12F98E}" presName="chevron7" presStyleLbl="alignNode1" presStyleIdx="13" presStyleCnt="21"/>
      <dgm:spPr/>
    </dgm:pt>
    <dgm:pt modelId="{83880FCF-CBC2-4136-8814-C46F89C92894}" type="pres">
      <dgm:prSet presAssocID="{70241B65-39D0-4923-AFC9-DED6DF12F98E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A75B5ED3-5AB4-4F1E-AD18-66C783A87196}" type="pres">
      <dgm:prSet presAssocID="{8464604A-C0BC-48FF-AF82-93C6D72F1923}" presName="sibTrans" presStyleCnt="0"/>
      <dgm:spPr/>
    </dgm:pt>
    <dgm:pt modelId="{CCEC529E-8738-409B-953C-425D1210A7A2}" type="pres">
      <dgm:prSet presAssocID="{071919B5-9827-44F8-AF07-30C8D06682CB}" presName="parenttextcomposite" presStyleCnt="0"/>
      <dgm:spPr/>
    </dgm:pt>
    <dgm:pt modelId="{CD24D5AA-1423-4CB7-BE3B-17891EFF4B93}" type="pres">
      <dgm:prSet presAssocID="{071919B5-9827-44F8-AF07-30C8D06682CB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4269F391-0A84-4B6C-A4B4-781E5B41B9AB}" type="pres">
      <dgm:prSet presAssocID="{071919B5-9827-44F8-AF07-30C8D06682CB}" presName="composite" presStyleCnt="0"/>
      <dgm:spPr/>
    </dgm:pt>
    <dgm:pt modelId="{DECBADBA-413E-4100-BE29-99C169858326}" type="pres">
      <dgm:prSet presAssocID="{071919B5-9827-44F8-AF07-30C8D06682CB}" presName="chevron1" presStyleLbl="alignNode1" presStyleIdx="14" presStyleCnt="21"/>
      <dgm:spPr/>
    </dgm:pt>
    <dgm:pt modelId="{6091DF0A-04A0-44E4-9BC2-40A074167B25}" type="pres">
      <dgm:prSet presAssocID="{071919B5-9827-44F8-AF07-30C8D06682CB}" presName="chevron2" presStyleLbl="alignNode1" presStyleIdx="15" presStyleCnt="21"/>
      <dgm:spPr/>
    </dgm:pt>
    <dgm:pt modelId="{1436A15F-EB19-4CEA-A01B-78DFB83B0A98}" type="pres">
      <dgm:prSet presAssocID="{071919B5-9827-44F8-AF07-30C8D06682CB}" presName="chevron3" presStyleLbl="alignNode1" presStyleIdx="16" presStyleCnt="21"/>
      <dgm:spPr/>
    </dgm:pt>
    <dgm:pt modelId="{38D7F347-C1C6-424D-82A5-8C6097A3609C}" type="pres">
      <dgm:prSet presAssocID="{071919B5-9827-44F8-AF07-30C8D06682CB}" presName="chevron4" presStyleLbl="alignNode1" presStyleIdx="17" presStyleCnt="21"/>
      <dgm:spPr/>
    </dgm:pt>
    <dgm:pt modelId="{6B30D666-1217-4986-8DB5-6BB261747B2D}" type="pres">
      <dgm:prSet presAssocID="{071919B5-9827-44F8-AF07-30C8D06682CB}" presName="chevron5" presStyleLbl="alignNode1" presStyleIdx="18" presStyleCnt="21"/>
      <dgm:spPr/>
    </dgm:pt>
    <dgm:pt modelId="{584E369C-A0CF-4467-B5FA-322339247B0F}" type="pres">
      <dgm:prSet presAssocID="{071919B5-9827-44F8-AF07-30C8D06682CB}" presName="chevron6" presStyleLbl="alignNode1" presStyleIdx="19" presStyleCnt="21"/>
      <dgm:spPr/>
    </dgm:pt>
    <dgm:pt modelId="{7B7BAC6F-E541-4769-91A3-72C7AEEE9387}" type="pres">
      <dgm:prSet presAssocID="{071919B5-9827-44F8-AF07-30C8D06682CB}" presName="chevron7" presStyleLbl="alignNode1" presStyleIdx="20" presStyleCnt="21"/>
      <dgm:spPr/>
    </dgm:pt>
    <dgm:pt modelId="{3213ED36-B790-4F9A-97AF-2D14564DEA5B}" type="pres">
      <dgm:prSet presAssocID="{071919B5-9827-44F8-AF07-30C8D06682CB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7673B30C-F709-4358-AC24-2F0609CBAC41}" type="presOf" srcId="{071919B5-9827-44F8-AF07-30C8D06682CB}" destId="{CD24D5AA-1423-4CB7-BE3B-17891EFF4B93}" srcOrd="0" destOrd="0" presId="urn:microsoft.com/office/officeart/2008/layout/VerticalAccentList"/>
    <dgm:cxn modelId="{2DF1310F-EC32-427B-B68E-17628A0F5D5A}" type="presOf" srcId="{A107218B-A7D0-41EC-9548-5F4BEA5C1940}" destId="{0E7CEC42-14B8-4F64-B4B3-9595A3969930}" srcOrd="0" destOrd="0" presId="urn:microsoft.com/office/officeart/2008/layout/VerticalAccentList"/>
    <dgm:cxn modelId="{7D21950F-8B64-4C1D-B8E3-0A6C28E6E3EF}" srcId="{1FAC2C24-5123-4C7B-B44C-C1B821A3946E}" destId="{91C0DB2D-0EA4-4651-BB52-3A434F962ED8}" srcOrd="0" destOrd="0" parTransId="{42ED4E97-26FB-4081-863F-11634A1BF8FB}" sibTransId="{F3F1C544-1C3B-489A-ACC6-982087344DD1}"/>
    <dgm:cxn modelId="{CD1B0B1A-BA29-4D69-84E0-A3FEC217B3EB}" type="presOf" srcId="{91C0DB2D-0EA4-4651-BB52-3A434F962ED8}" destId="{B9712939-69F4-4676-9CC9-217121700E97}" srcOrd="0" destOrd="0" presId="urn:microsoft.com/office/officeart/2008/layout/VerticalAccentList"/>
    <dgm:cxn modelId="{EB0F112E-EE8F-4D32-8B6A-90A7CCB3ADA6}" srcId="{1FAC2C24-5123-4C7B-B44C-C1B821A3946E}" destId="{071919B5-9827-44F8-AF07-30C8D06682CB}" srcOrd="2" destOrd="0" parTransId="{AFE52C6C-4CC6-4961-8C5A-0469D7E53CBD}" sibTransId="{8CA67351-22D3-469F-92A8-919AA7555A1C}"/>
    <dgm:cxn modelId="{EF91A630-CE93-44B2-BC9C-3CB1B5366DC4}" type="presOf" srcId="{1FAC2C24-5123-4C7B-B44C-C1B821A3946E}" destId="{990D94CC-5946-4196-A386-C7FB2C688246}" srcOrd="0" destOrd="0" presId="urn:microsoft.com/office/officeart/2008/layout/VerticalAccentList"/>
    <dgm:cxn modelId="{4C267D5C-773B-4E0A-A628-D962FA2347F1}" srcId="{071919B5-9827-44F8-AF07-30C8D06682CB}" destId="{E2BE292D-F0C3-46AF-9A85-76A28005B22C}" srcOrd="0" destOrd="0" parTransId="{58278268-C4C0-4290-A310-348D46F09644}" sibTransId="{95A0B8E2-74D1-4AE8-88A8-A7A46D552DE8}"/>
    <dgm:cxn modelId="{B264805C-43F4-4927-B6CB-571D09790C2F}" srcId="{071919B5-9827-44F8-AF07-30C8D06682CB}" destId="{784C599C-D313-4ED1-976B-1806722E5200}" srcOrd="1" destOrd="0" parTransId="{8637A517-3D38-48AA-910E-376A88FA458A}" sibTransId="{AAC9E220-9003-468E-8E2C-093E3CF831C6}"/>
    <dgm:cxn modelId="{3005D843-1789-4DC4-AB1B-650F5A93EBCD}" srcId="{70241B65-39D0-4923-AFC9-DED6DF12F98E}" destId="{9C6F9B75-20BF-432C-9386-DF5C6C2C0DD3}" srcOrd="1" destOrd="0" parTransId="{FB11EDE3-52D7-4F92-BEAC-91846432BD6F}" sibTransId="{F4092F35-F2AC-42DB-A446-8E5D978D70B9}"/>
    <dgm:cxn modelId="{B4040468-1643-4C44-BA9D-931DACC752CE}" type="presOf" srcId="{AC962992-594F-48AE-BE12-6A104F22643A}" destId="{0E7CEC42-14B8-4F64-B4B3-9595A3969930}" srcOrd="0" destOrd="1" presId="urn:microsoft.com/office/officeart/2008/layout/VerticalAccentList"/>
    <dgm:cxn modelId="{2FCBD64B-0495-4613-9BC3-C5AAB7690DBA}" type="presOf" srcId="{9C6F9B75-20BF-432C-9386-DF5C6C2C0DD3}" destId="{83880FCF-CBC2-4136-8814-C46F89C92894}" srcOrd="0" destOrd="1" presId="urn:microsoft.com/office/officeart/2008/layout/VerticalAccentList"/>
    <dgm:cxn modelId="{CAA71D54-6CB6-4BF4-8EE0-74D6B147126B}" type="presOf" srcId="{70241B65-39D0-4923-AFC9-DED6DF12F98E}" destId="{E881FE95-9C24-4BF8-87A9-A8C467789D58}" srcOrd="0" destOrd="0" presId="urn:microsoft.com/office/officeart/2008/layout/VerticalAccentList"/>
    <dgm:cxn modelId="{7C4C5D90-449B-43A4-9B3C-60A3A5D11051}" type="presOf" srcId="{784C599C-D313-4ED1-976B-1806722E5200}" destId="{3213ED36-B790-4F9A-97AF-2D14564DEA5B}" srcOrd="0" destOrd="1" presId="urn:microsoft.com/office/officeart/2008/layout/VerticalAccentList"/>
    <dgm:cxn modelId="{6DE1A99F-FE57-4F14-8BE5-D21C383BDB63}" type="presOf" srcId="{277C96B0-ACB1-434E-9BA5-D5E217011E65}" destId="{83880FCF-CBC2-4136-8814-C46F89C92894}" srcOrd="0" destOrd="0" presId="urn:microsoft.com/office/officeart/2008/layout/VerticalAccentList"/>
    <dgm:cxn modelId="{D633EAB7-EAC0-40DF-B030-3868F9141BF2}" srcId="{91C0DB2D-0EA4-4651-BB52-3A434F962ED8}" destId="{AC962992-594F-48AE-BE12-6A104F22643A}" srcOrd="1" destOrd="0" parTransId="{859549B8-034C-483F-8723-5A4563B2151C}" sibTransId="{28BAADF5-8DBA-44A6-80AA-CA7F07304243}"/>
    <dgm:cxn modelId="{FA547AB8-1831-4869-85F6-D9492C5FEAEC}" srcId="{91C0DB2D-0EA4-4651-BB52-3A434F962ED8}" destId="{A107218B-A7D0-41EC-9548-5F4BEA5C1940}" srcOrd="0" destOrd="0" parTransId="{42B6B3F3-9EEA-4B12-B3ED-7F47FAF236A3}" sibTransId="{50AFAFC4-5A42-4034-BD63-CBF146BD28A6}"/>
    <dgm:cxn modelId="{78729CE6-DE11-4B2E-A41D-DD69AEDE80EE}" srcId="{1FAC2C24-5123-4C7B-B44C-C1B821A3946E}" destId="{70241B65-39D0-4923-AFC9-DED6DF12F98E}" srcOrd="1" destOrd="0" parTransId="{0E759ACC-CE9B-42A0-919B-A9E3FBC994C9}" sibTransId="{8464604A-C0BC-48FF-AF82-93C6D72F1923}"/>
    <dgm:cxn modelId="{5AD155F9-8242-49D6-A0B1-E95879A01251}" type="presOf" srcId="{E2BE292D-F0C3-46AF-9A85-76A28005B22C}" destId="{3213ED36-B790-4F9A-97AF-2D14564DEA5B}" srcOrd="0" destOrd="0" presId="urn:microsoft.com/office/officeart/2008/layout/VerticalAccentList"/>
    <dgm:cxn modelId="{9FEA9FFB-2C5E-4BD3-959E-72419FCCF443}" srcId="{70241B65-39D0-4923-AFC9-DED6DF12F98E}" destId="{277C96B0-ACB1-434E-9BA5-D5E217011E65}" srcOrd="0" destOrd="0" parTransId="{5D690C30-FE7E-40E9-8000-F2DC43C46E1B}" sibTransId="{B475F992-A590-454D-B5B5-162CDBC2647A}"/>
    <dgm:cxn modelId="{CEE368EC-E776-41FD-A4AD-8DC658563FCD}" type="presParOf" srcId="{990D94CC-5946-4196-A386-C7FB2C688246}" destId="{8044401A-F766-4412-AD96-3DC9C24DF78E}" srcOrd="0" destOrd="0" presId="urn:microsoft.com/office/officeart/2008/layout/VerticalAccentList"/>
    <dgm:cxn modelId="{C00686BA-8B4D-4CBF-A539-8E9B1F440FC7}" type="presParOf" srcId="{8044401A-F766-4412-AD96-3DC9C24DF78E}" destId="{B9712939-69F4-4676-9CC9-217121700E97}" srcOrd="0" destOrd="0" presId="urn:microsoft.com/office/officeart/2008/layout/VerticalAccentList"/>
    <dgm:cxn modelId="{8EC7C36E-82BA-4795-B2E6-F6C80A017B9E}" type="presParOf" srcId="{990D94CC-5946-4196-A386-C7FB2C688246}" destId="{D81472A8-06DF-402B-8B0F-6F338D189397}" srcOrd="1" destOrd="0" presId="urn:microsoft.com/office/officeart/2008/layout/VerticalAccentList"/>
    <dgm:cxn modelId="{32FFDED4-3025-41B2-9084-F5B997E6E9EC}" type="presParOf" srcId="{D81472A8-06DF-402B-8B0F-6F338D189397}" destId="{6824860A-F6F5-4F71-A114-9D56CD81DAA7}" srcOrd="0" destOrd="0" presId="urn:microsoft.com/office/officeart/2008/layout/VerticalAccentList"/>
    <dgm:cxn modelId="{CF4C903D-48A6-4D8C-BF4E-BDD443853AA6}" type="presParOf" srcId="{D81472A8-06DF-402B-8B0F-6F338D189397}" destId="{21CABFBB-6412-43B3-BDB3-607E35EA6BD2}" srcOrd="1" destOrd="0" presId="urn:microsoft.com/office/officeart/2008/layout/VerticalAccentList"/>
    <dgm:cxn modelId="{C037A600-BADE-4486-A271-96910099D69B}" type="presParOf" srcId="{D81472A8-06DF-402B-8B0F-6F338D189397}" destId="{40024F28-AA9D-451F-96E6-EFE885981796}" srcOrd="2" destOrd="0" presId="urn:microsoft.com/office/officeart/2008/layout/VerticalAccentList"/>
    <dgm:cxn modelId="{A3B38435-D935-470C-90DC-BE1C4D8179C1}" type="presParOf" srcId="{D81472A8-06DF-402B-8B0F-6F338D189397}" destId="{0F32D753-69F5-4A5B-8819-72CCE94F58B8}" srcOrd="3" destOrd="0" presId="urn:microsoft.com/office/officeart/2008/layout/VerticalAccentList"/>
    <dgm:cxn modelId="{CBC85C5E-A15B-4CF3-A2AA-0F1C4606FD98}" type="presParOf" srcId="{D81472A8-06DF-402B-8B0F-6F338D189397}" destId="{742D14DB-62D0-4D81-92BA-F2678BA077F7}" srcOrd="4" destOrd="0" presId="urn:microsoft.com/office/officeart/2008/layout/VerticalAccentList"/>
    <dgm:cxn modelId="{DCA78591-B5A4-4F33-8ADA-2A343C4CA63D}" type="presParOf" srcId="{D81472A8-06DF-402B-8B0F-6F338D189397}" destId="{C828A052-B61B-4D97-AF0D-BC40C0A9E5BB}" srcOrd="5" destOrd="0" presId="urn:microsoft.com/office/officeart/2008/layout/VerticalAccentList"/>
    <dgm:cxn modelId="{62E635CF-A8A9-4AD1-B3EB-66B8A0893A1D}" type="presParOf" srcId="{D81472A8-06DF-402B-8B0F-6F338D189397}" destId="{8C019D2C-1D09-4371-8630-366114C44239}" srcOrd="6" destOrd="0" presId="urn:microsoft.com/office/officeart/2008/layout/VerticalAccentList"/>
    <dgm:cxn modelId="{0A68A58A-2553-4BC7-AC8F-B74199C9A8AC}" type="presParOf" srcId="{D81472A8-06DF-402B-8B0F-6F338D189397}" destId="{0E7CEC42-14B8-4F64-B4B3-9595A3969930}" srcOrd="7" destOrd="0" presId="urn:microsoft.com/office/officeart/2008/layout/VerticalAccentList"/>
    <dgm:cxn modelId="{085BEE74-1B31-44C8-AF8A-8A165726F3A7}" type="presParOf" srcId="{990D94CC-5946-4196-A386-C7FB2C688246}" destId="{25F8B5B6-C84D-495B-966D-2276CF363292}" srcOrd="2" destOrd="0" presId="urn:microsoft.com/office/officeart/2008/layout/VerticalAccentList"/>
    <dgm:cxn modelId="{97B84C01-E030-4EF2-93EF-90BF7882D9B9}" type="presParOf" srcId="{990D94CC-5946-4196-A386-C7FB2C688246}" destId="{E1C7E70E-787A-4FE5-83D9-430F5EE36AC1}" srcOrd="3" destOrd="0" presId="urn:microsoft.com/office/officeart/2008/layout/VerticalAccentList"/>
    <dgm:cxn modelId="{CF8F0F15-F3B4-48D6-9979-4B35DE530C48}" type="presParOf" srcId="{E1C7E70E-787A-4FE5-83D9-430F5EE36AC1}" destId="{E881FE95-9C24-4BF8-87A9-A8C467789D58}" srcOrd="0" destOrd="0" presId="urn:microsoft.com/office/officeart/2008/layout/VerticalAccentList"/>
    <dgm:cxn modelId="{D904747B-3D88-43E8-B63C-52D07BAAB02A}" type="presParOf" srcId="{990D94CC-5946-4196-A386-C7FB2C688246}" destId="{D1F45C2A-828D-4A42-B2E3-23BF94C0DB2F}" srcOrd="4" destOrd="0" presId="urn:microsoft.com/office/officeart/2008/layout/VerticalAccentList"/>
    <dgm:cxn modelId="{6829C5E7-3473-4B3B-835D-6E7013B85825}" type="presParOf" srcId="{D1F45C2A-828D-4A42-B2E3-23BF94C0DB2F}" destId="{0AFA5E7C-7D2F-4BBD-93BD-7D64EAEF9F2C}" srcOrd="0" destOrd="0" presId="urn:microsoft.com/office/officeart/2008/layout/VerticalAccentList"/>
    <dgm:cxn modelId="{F6A8CCF9-72A0-4485-9389-59CC31E8BBDA}" type="presParOf" srcId="{D1F45C2A-828D-4A42-B2E3-23BF94C0DB2F}" destId="{5AEB2324-3EA6-4C91-ABC6-5904140A9AB2}" srcOrd="1" destOrd="0" presId="urn:microsoft.com/office/officeart/2008/layout/VerticalAccentList"/>
    <dgm:cxn modelId="{5B32FF29-8E30-486C-8614-948A8048650E}" type="presParOf" srcId="{D1F45C2A-828D-4A42-B2E3-23BF94C0DB2F}" destId="{C85E77AF-8B16-40F2-BE3F-4816EBFCFA3E}" srcOrd="2" destOrd="0" presId="urn:microsoft.com/office/officeart/2008/layout/VerticalAccentList"/>
    <dgm:cxn modelId="{F2F4FCEC-C782-406B-B590-B1FEE9725791}" type="presParOf" srcId="{D1F45C2A-828D-4A42-B2E3-23BF94C0DB2F}" destId="{C7B645FE-1241-4510-804F-02B89FDC1D09}" srcOrd="3" destOrd="0" presId="urn:microsoft.com/office/officeart/2008/layout/VerticalAccentList"/>
    <dgm:cxn modelId="{224C63A6-B68E-4C68-A1D6-B9FB6ABEF409}" type="presParOf" srcId="{D1F45C2A-828D-4A42-B2E3-23BF94C0DB2F}" destId="{8DD8E0D2-9655-4C5D-9027-F6A6B21E933A}" srcOrd="4" destOrd="0" presId="urn:microsoft.com/office/officeart/2008/layout/VerticalAccentList"/>
    <dgm:cxn modelId="{4C52F0BE-2A98-49F1-B1CB-7154D2CA3F00}" type="presParOf" srcId="{D1F45C2A-828D-4A42-B2E3-23BF94C0DB2F}" destId="{15DA1C16-C299-4B32-9C51-126C401823C3}" srcOrd="5" destOrd="0" presId="urn:microsoft.com/office/officeart/2008/layout/VerticalAccentList"/>
    <dgm:cxn modelId="{C44C2E9F-B88D-4AEB-A703-9FAC7EEAC47A}" type="presParOf" srcId="{D1F45C2A-828D-4A42-B2E3-23BF94C0DB2F}" destId="{26EFBD3D-86C1-4761-8789-05B2902AB67D}" srcOrd="6" destOrd="0" presId="urn:microsoft.com/office/officeart/2008/layout/VerticalAccentList"/>
    <dgm:cxn modelId="{952304A5-FC53-4056-BDF5-EC0D6F0886A1}" type="presParOf" srcId="{D1F45C2A-828D-4A42-B2E3-23BF94C0DB2F}" destId="{83880FCF-CBC2-4136-8814-C46F89C92894}" srcOrd="7" destOrd="0" presId="urn:microsoft.com/office/officeart/2008/layout/VerticalAccentList"/>
    <dgm:cxn modelId="{6E24CABA-81FB-40A3-8DCE-C698E1F211AA}" type="presParOf" srcId="{990D94CC-5946-4196-A386-C7FB2C688246}" destId="{A75B5ED3-5AB4-4F1E-AD18-66C783A87196}" srcOrd="5" destOrd="0" presId="urn:microsoft.com/office/officeart/2008/layout/VerticalAccentList"/>
    <dgm:cxn modelId="{CA72A7D8-14BC-4815-B53C-A30E1FE933E1}" type="presParOf" srcId="{990D94CC-5946-4196-A386-C7FB2C688246}" destId="{CCEC529E-8738-409B-953C-425D1210A7A2}" srcOrd="6" destOrd="0" presId="urn:microsoft.com/office/officeart/2008/layout/VerticalAccentList"/>
    <dgm:cxn modelId="{04FE02CD-80FE-4F4F-A6B8-C796A1A1A0AE}" type="presParOf" srcId="{CCEC529E-8738-409B-953C-425D1210A7A2}" destId="{CD24D5AA-1423-4CB7-BE3B-17891EFF4B93}" srcOrd="0" destOrd="0" presId="urn:microsoft.com/office/officeart/2008/layout/VerticalAccentList"/>
    <dgm:cxn modelId="{595EA549-2F19-4534-BB6B-220774EAAF50}" type="presParOf" srcId="{990D94CC-5946-4196-A386-C7FB2C688246}" destId="{4269F391-0A84-4B6C-A4B4-781E5B41B9AB}" srcOrd="7" destOrd="0" presId="urn:microsoft.com/office/officeart/2008/layout/VerticalAccentList"/>
    <dgm:cxn modelId="{8BFCBFE2-CB6E-4349-B300-806838C40B0E}" type="presParOf" srcId="{4269F391-0A84-4B6C-A4B4-781E5B41B9AB}" destId="{DECBADBA-413E-4100-BE29-99C169858326}" srcOrd="0" destOrd="0" presId="urn:microsoft.com/office/officeart/2008/layout/VerticalAccentList"/>
    <dgm:cxn modelId="{8C9F6A5B-C89B-49C2-BC2C-BAB236CC3C99}" type="presParOf" srcId="{4269F391-0A84-4B6C-A4B4-781E5B41B9AB}" destId="{6091DF0A-04A0-44E4-9BC2-40A074167B25}" srcOrd="1" destOrd="0" presId="urn:microsoft.com/office/officeart/2008/layout/VerticalAccentList"/>
    <dgm:cxn modelId="{2C2F927C-7E42-4386-927C-8D1FA9BF2385}" type="presParOf" srcId="{4269F391-0A84-4B6C-A4B4-781E5B41B9AB}" destId="{1436A15F-EB19-4CEA-A01B-78DFB83B0A98}" srcOrd="2" destOrd="0" presId="urn:microsoft.com/office/officeart/2008/layout/VerticalAccentList"/>
    <dgm:cxn modelId="{14C37699-3488-4594-BCDC-72EB25E5AECE}" type="presParOf" srcId="{4269F391-0A84-4B6C-A4B4-781E5B41B9AB}" destId="{38D7F347-C1C6-424D-82A5-8C6097A3609C}" srcOrd="3" destOrd="0" presId="urn:microsoft.com/office/officeart/2008/layout/VerticalAccentList"/>
    <dgm:cxn modelId="{2FFCE401-5562-408F-A422-273755893BBD}" type="presParOf" srcId="{4269F391-0A84-4B6C-A4B4-781E5B41B9AB}" destId="{6B30D666-1217-4986-8DB5-6BB261747B2D}" srcOrd="4" destOrd="0" presId="urn:microsoft.com/office/officeart/2008/layout/VerticalAccentList"/>
    <dgm:cxn modelId="{FF1C015E-C6E1-4470-9F81-DF48AC3EC5AE}" type="presParOf" srcId="{4269F391-0A84-4B6C-A4B4-781E5B41B9AB}" destId="{584E369C-A0CF-4467-B5FA-322339247B0F}" srcOrd="5" destOrd="0" presId="urn:microsoft.com/office/officeart/2008/layout/VerticalAccentList"/>
    <dgm:cxn modelId="{0C82E099-6922-4A8A-B3BD-697A18DB3C57}" type="presParOf" srcId="{4269F391-0A84-4B6C-A4B4-781E5B41B9AB}" destId="{7B7BAC6F-E541-4769-91A3-72C7AEEE9387}" srcOrd="6" destOrd="0" presId="urn:microsoft.com/office/officeart/2008/layout/VerticalAccentList"/>
    <dgm:cxn modelId="{2EBEB99F-3A29-4016-BF6D-D86C1CF44BB7}" type="presParOf" srcId="{4269F391-0A84-4B6C-A4B4-781E5B41B9AB}" destId="{3213ED36-B790-4F9A-97AF-2D14564DEA5B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FAC2C24-5123-4C7B-B44C-C1B821A3946E}" type="doc">
      <dgm:prSet loTypeId="urn:microsoft.com/office/officeart/2008/layout/VerticalAccent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241B65-39D0-4923-AFC9-DED6DF12F98E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[</a:t>
          </a:r>
          <a:r>
            <a:rPr lang="en-US" sz="1200" dirty="0"/>
            <a:t>5] Emelia </a:t>
          </a:r>
          <a:r>
            <a:rPr lang="en-US" sz="1200" dirty="0" err="1"/>
            <a:t>Opoku</a:t>
          </a:r>
          <a:r>
            <a:rPr lang="en-US" sz="1200" dirty="0"/>
            <a:t> </a:t>
          </a:r>
          <a:r>
            <a:rPr lang="en-US" sz="1200" dirty="0" err="1"/>
            <a:t>Aboagye</a:t>
          </a:r>
          <a:r>
            <a:rPr lang="en-US" sz="1200" dirty="0"/>
            <a:t>, Gee C. James,  Gao </a:t>
          </a:r>
          <a:r>
            <a:rPr lang="en-US" sz="1200" dirty="0" err="1"/>
            <a:t>Jianbin</a:t>
          </a:r>
          <a:r>
            <a:rPr lang="en-US" sz="1200" dirty="0"/>
            <a:t>, </a:t>
          </a:r>
          <a:r>
            <a:rPr lang="en-US" sz="1200" b="1" dirty="0">
              <a:solidFill>
                <a:srgbClr val="C00000"/>
              </a:solidFill>
            </a:rPr>
            <a:t>RAJESH KUMAR</a:t>
          </a:r>
          <a:r>
            <a:rPr lang="en-US" sz="1200" dirty="0"/>
            <a:t>,  RIAZ ULLAH KHAN</a:t>
          </a:r>
          <a:r>
            <a:rPr lang="en-US" sz="1200" b="1" dirty="0"/>
            <a:t>. </a:t>
          </a:r>
          <a:endParaRPr lang="en-US" sz="1200" dirty="0"/>
        </a:p>
      </dgm:t>
    </dgm:pt>
    <dgm:pt modelId="{0E759ACC-CE9B-42A0-919B-A9E3FBC994C9}" type="parTrans" cxnId="{78729CE6-DE11-4B2E-A41D-DD69AEDE80EE}">
      <dgm:prSet/>
      <dgm:spPr/>
      <dgm:t>
        <a:bodyPr/>
        <a:lstStyle/>
        <a:p>
          <a:endParaRPr lang="en-US"/>
        </a:p>
      </dgm:t>
    </dgm:pt>
    <dgm:pt modelId="{8464604A-C0BC-48FF-AF82-93C6D72F1923}" type="sibTrans" cxnId="{78729CE6-DE11-4B2E-A41D-DD69AEDE80EE}">
      <dgm:prSet/>
      <dgm:spPr/>
      <dgm:t>
        <a:bodyPr/>
        <a:lstStyle/>
        <a:p>
          <a:endParaRPr lang="en-US"/>
        </a:p>
      </dgm:t>
    </dgm:pt>
    <dgm:pt modelId="{277C96B0-ACB1-434E-9BA5-D5E217011E65}">
      <dgm:prSet phldrT="[Text]" custT="1"/>
      <dgm:spPr/>
      <dgm:t>
        <a:bodyPr/>
        <a:lstStyle/>
        <a:p>
          <a:r>
            <a:rPr lang="en-IN" sz="1400" b="1" dirty="0"/>
            <a:t>Probabilistic Time Context FRAMEWORK for Big DATA COLLABORATIVE Recommendation </a:t>
          </a:r>
          <a:endParaRPr lang="en-US" sz="1400" b="1" dirty="0"/>
        </a:p>
      </dgm:t>
    </dgm:pt>
    <dgm:pt modelId="{5D690C30-FE7E-40E9-8000-F2DC43C46E1B}" type="parTrans" cxnId="{9FEA9FFB-2C5E-4BD3-959E-72419FCCF443}">
      <dgm:prSet/>
      <dgm:spPr/>
      <dgm:t>
        <a:bodyPr/>
        <a:lstStyle/>
        <a:p>
          <a:endParaRPr lang="en-US"/>
        </a:p>
      </dgm:t>
    </dgm:pt>
    <dgm:pt modelId="{B475F992-A590-454D-B5B5-162CDBC2647A}" type="sibTrans" cxnId="{9FEA9FFB-2C5E-4BD3-959E-72419FCCF443}">
      <dgm:prSet/>
      <dgm:spPr/>
      <dgm:t>
        <a:bodyPr/>
        <a:lstStyle/>
        <a:p>
          <a:endParaRPr lang="en-US"/>
        </a:p>
      </dgm:t>
    </dgm:pt>
    <dgm:pt modelId="{071919B5-9827-44F8-AF07-30C8D06682CB}">
      <dgm:prSet phldrT="[Text]" custT="1"/>
      <dgm:spPr/>
      <dgm:t>
        <a:bodyPr/>
        <a:lstStyle/>
        <a:p>
          <a:r>
            <a:rPr lang="en-US" sz="1200" dirty="0"/>
            <a:t>[6</a:t>
          </a:r>
          <a:r>
            <a:rPr lang="en-US" sz="1100" dirty="0"/>
            <a:t>] RIAZ ULLAH KHAN, XIAOSONG ZHANG, </a:t>
          </a:r>
          <a:r>
            <a:rPr lang="en-US" sz="1100" b="1" dirty="0">
              <a:solidFill>
                <a:srgbClr val="C00000"/>
              </a:solidFill>
            </a:rPr>
            <a:t>RAJESH KUMAR</a:t>
          </a:r>
          <a:r>
            <a:rPr lang="en-US" sz="1100" dirty="0"/>
            <a:t>, IJAZ AHAD, JAY KUMAR.</a:t>
          </a:r>
          <a:br>
            <a:rPr lang="en-US" sz="1100" dirty="0"/>
          </a:br>
          <a:br>
            <a:rPr lang="en-US" sz="1200" dirty="0"/>
          </a:br>
          <a:endParaRPr lang="en-US" sz="1200" b="1" dirty="0"/>
        </a:p>
      </dgm:t>
    </dgm:pt>
    <dgm:pt modelId="{AFE52C6C-4CC6-4961-8C5A-0469D7E53CBD}" type="parTrans" cxnId="{EB0F112E-EE8F-4D32-8B6A-90A7CCB3ADA6}">
      <dgm:prSet/>
      <dgm:spPr/>
      <dgm:t>
        <a:bodyPr/>
        <a:lstStyle/>
        <a:p>
          <a:endParaRPr lang="en-US"/>
        </a:p>
      </dgm:t>
    </dgm:pt>
    <dgm:pt modelId="{8CA67351-22D3-469F-92A8-919AA7555A1C}" type="sibTrans" cxnId="{EB0F112E-EE8F-4D32-8B6A-90A7CCB3ADA6}">
      <dgm:prSet/>
      <dgm:spPr/>
      <dgm:t>
        <a:bodyPr/>
        <a:lstStyle/>
        <a:p>
          <a:endParaRPr lang="en-US"/>
        </a:p>
      </dgm:t>
    </dgm:pt>
    <dgm:pt modelId="{E2BE292D-F0C3-46AF-9A85-76A28005B22C}">
      <dgm:prSet phldrT="[Text]" custT="1"/>
      <dgm:spPr/>
      <dgm:t>
        <a:bodyPr/>
        <a:lstStyle/>
        <a:p>
          <a:r>
            <a:rPr lang="en-IN" sz="1400" b="1" dirty="0"/>
            <a:t>Evaluating the Performance of </a:t>
          </a:r>
          <a:r>
            <a:rPr lang="en-IN" sz="1400" b="1" dirty="0" err="1"/>
            <a:t>ResNet</a:t>
          </a:r>
          <a:r>
            <a:rPr lang="en-IN" sz="1400" b="1" dirty="0"/>
            <a:t> Model Based on Image Recognition</a:t>
          </a:r>
          <a:endParaRPr lang="en-US" sz="1400" b="1" dirty="0"/>
        </a:p>
      </dgm:t>
    </dgm:pt>
    <dgm:pt modelId="{58278268-C4C0-4290-A310-348D46F09644}" type="parTrans" cxnId="{4C267D5C-773B-4E0A-A628-D962FA2347F1}">
      <dgm:prSet/>
      <dgm:spPr/>
      <dgm:t>
        <a:bodyPr/>
        <a:lstStyle/>
        <a:p>
          <a:endParaRPr lang="en-US"/>
        </a:p>
      </dgm:t>
    </dgm:pt>
    <dgm:pt modelId="{95A0B8E2-74D1-4AE8-88A8-A7A46D552DE8}" type="sibTrans" cxnId="{4C267D5C-773B-4E0A-A628-D962FA2347F1}">
      <dgm:prSet/>
      <dgm:spPr/>
      <dgm:t>
        <a:bodyPr/>
        <a:lstStyle/>
        <a:p>
          <a:endParaRPr lang="en-US"/>
        </a:p>
      </dgm:t>
    </dgm:pt>
    <dgm:pt modelId="{9C6F9B75-20BF-432C-9386-DF5C6C2C0DD3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“International Conference on Computing and Artificial Intelligence (ICCAI 2018)</a:t>
          </a:r>
          <a:endParaRPr lang="en-US" sz="1400" dirty="0"/>
        </a:p>
      </dgm:t>
    </dgm:pt>
    <dgm:pt modelId="{FB11EDE3-52D7-4F92-BEAC-91846432BD6F}" type="parTrans" cxnId="{3005D843-1789-4DC4-AB1B-650F5A93EBCD}">
      <dgm:prSet/>
      <dgm:spPr/>
      <dgm:t>
        <a:bodyPr/>
        <a:lstStyle/>
        <a:p>
          <a:endParaRPr lang="en-US"/>
        </a:p>
      </dgm:t>
    </dgm:pt>
    <dgm:pt modelId="{F4092F35-F2AC-42DB-A446-8E5D978D70B9}" type="sibTrans" cxnId="{3005D843-1789-4DC4-AB1B-650F5A93EBCD}">
      <dgm:prSet/>
      <dgm:spPr/>
      <dgm:t>
        <a:bodyPr/>
        <a:lstStyle/>
        <a:p>
          <a:endParaRPr lang="en-US"/>
        </a:p>
      </dgm:t>
    </dgm:pt>
    <dgm:pt modelId="{784C599C-D313-4ED1-976B-1806722E5200}">
      <dgm:prSet phldrT="[Text]" custT="1"/>
      <dgm:spPr/>
      <dgm:t>
        <a:bodyPr/>
        <a:lstStyle/>
        <a:p>
          <a:r>
            <a:rPr lang="en-US" sz="1400" dirty="0"/>
            <a:t>International Conference on Computing and Artificial Intelligence (ICCAI 2018)</a:t>
          </a:r>
        </a:p>
      </dgm:t>
    </dgm:pt>
    <dgm:pt modelId="{8637A517-3D38-48AA-910E-376A88FA458A}" type="parTrans" cxnId="{B264805C-43F4-4927-B6CB-571D09790C2F}">
      <dgm:prSet/>
      <dgm:spPr/>
      <dgm:t>
        <a:bodyPr/>
        <a:lstStyle/>
        <a:p>
          <a:endParaRPr lang="en-US"/>
        </a:p>
      </dgm:t>
    </dgm:pt>
    <dgm:pt modelId="{AAC9E220-9003-468E-8E2C-093E3CF831C6}" type="sibTrans" cxnId="{B264805C-43F4-4927-B6CB-571D09790C2F}">
      <dgm:prSet/>
      <dgm:spPr/>
      <dgm:t>
        <a:bodyPr/>
        <a:lstStyle/>
        <a:p>
          <a:endParaRPr lang="en-US"/>
        </a:p>
      </dgm:t>
    </dgm:pt>
    <dgm:pt modelId="{91C0DB2D-0EA4-4651-BB52-3A434F962ED8}">
      <dgm:prSet phldrT="[Text]" custT="1"/>
      <dgm:spPr/>
      <dgm:t>
        <a:bodyPr/>
        <a:lstStyle/>
        <a:p>
          <a:pPr algn="l"/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[4] </a:t>
          </a:r>
          <a:r>
            <a:rPr lang="en-US" sz="1200" dirty="0"/>
            <a:t>EMELIA OPOKU ABOAGYE, GEE C.JAMES, </a:t>
          </a:r>
          <a:r>
            <a:rPr lang="en-US" sz="1200" b="1" dirty="0">
              <a:solidFill>
                <a:srgbClr val="C00000"/>
              </a:solidFill>
            </a:rPr>
            <a:t>RAJESH KUMAR</a:t>
          </a:r>
          <a:r>
            <a:rPr lang="en-US" sz="1200" b="1" dirty="0"/>
            <a:t>.</a:t>
          </a:r>
          <a:r>
            <a:rPr lang="en-US" sz="1600" dirty="0"/>
            <a:t> </a:t>
          </a:r>
          <a:br>
            <a:rPr lang="en-US" sz="1600" dirty="0"/>
          </a:br>
          <a:endParaRPr lang="en-US" sz="1600" b="1" dirty="0"/>
        </a:p>
      </dgm:t>
    </dgm:pt>
    <dgm:pt modelId="{F3F1C544-1C3B-489A-ACC6-982087344DD1}" type="sibTrans" cxnId="{7D21950F-8B64-4C1D-B8E3-0A6C28E6E3EF}">
      <dgm:prSet/>
      <dgm:spPr/>
      <dgm:t>
        <a:bodyPr/>
        <a:lstStyle/>
        <a:p>
          <a:endParaRPr lang="en-US"/>
        </a:p>
      </dgm:t>
    </dgm:pt>
    <dgm:pt modelId="{42ED4E97-26FB-4081-863F-11634A1BF8FB}" type="parTrans" cxnId="{7D21950F-8B64-4C1D-B8E3-0A6C28E6E3EF}">
      <dgm:prSet/>
      <dgm:spPr/>
      <dgm:t>
        <a:bodyPr/>
        <a:lstStyle/>
        <a:p>
          <a:endParaRPr lang="en-US"/>
        </a:p>
      </dgm:t>
    </dgm:pt>
    <dgm:pt modelId="{A107218B-A7D0-41EC-9548-5F4BEA5C1940}">
      <dgm:prSet phldrT="[Text]" custT="1"/>
      <dgm:spPr/>
      <dgm:t>
        <a:bodyPr/>
        <a:lstStyle/>
        <a:p>
          <a:r>
            <a:rPr lang="en-IN" sz="1400" b="1" i="0" dirty="0"/>
            <a:t>Evaluating The </a:t>
          </a:r>
          <a:r>
            <a:rPr lang="en-IN" sz="1400" b="1" i="0" dirty="0" err="1"/>
            <a:t>Perfomance</a:t>
          </a:r>
          <a:r>
            <a:rPr lang="en-IN" sz="1400" b="1" i="0" dirty="0"/>
            <a:t> of Deep Neural Networks For Health Decision Making. </a:t>
          </a:r>
          <a:endParaRPr lang="en-US" sz="1400" b="1" i="0" dirty="0"/>
        </a:p>
      </dgm:t>
    </dgm:pt>
    <dgm:pt modelId="{50AFAFC4-5A42-4034-BD63-CBF146BD28A6}" type="sibTrans" cxnId="{FA547AB8-1831-4869-85F6-D9492C5FEAEC}">
      <dgm:prSet/>
      <dgm:spPr/>
      <dgm:t>
        <a:bodyPr/>
        <a:lstStyle/>
        <a:p>
          <a:endParaRPr lang="en-US"/>
        </a:p>
      </dgm:t>
    </dgm:pt>
    <dgm:pt modelId="{42B6B3F3-9EEA-4B12-B3ED-7F47FAF236A3}" type="parTrans" cxnId="{FA547AB8-1831-4869-85F6-D9492C5FEAEC}">
      <dgm:prSet/>
      <dgm:spPr/>
      <dgm:t>
        <a:bodyPr/>
        <a:lstStyle/>
        <a:p>
          <a:endParaRPr lang="en-US"/>
        </a:p>
      </dgm:t>
    </dgm:pt>
    <dgm:pt modelId="{AC962992-594F-48AE-BE12-6A104F22643A}">
      <dgm:prSet phldrT="[Text]" custT="1"/>
      <dgm:spPr/>
      <dgm:t>
        <a:bodyPr/>
        <a:lstStyle/>
        <a:p>
          <a:r>
            <a:rPr lang="en-IN" sz="1400" dirty="0"/>
            <a:t>8th International Congress of Information and Communication Technology (ICICT-2018)</a:t>
          </a:r>
          <a:endParaRPr lang="en-US" sz="1400" dirty="0"/>
        </a:p>
      </dgm:t>
    </dgm:pt>
    <dgm:pt modelId="{28BAADF5-8DBA-44A6-80AA-CA7F07304243}" type="sibTrans" cxnId="{D633EAB7-EAC0-40DF-B030-3868F9141BF2}">
      <dgm:prSet/>
      <dgm:spPr/>
      <dgm:t>
        <a:bodyPr/>
        <a:lstStyle/>
        <a:p>
          <a:endParaRPr lang="en-US"/>
        </a:p>
      </dgm:t>
    </dgm:pt>
    <dgm:pt modelId="{859549B8-034C-483F-8723-5A4563B2151C}" type="parTrans" cxnId="{D633EAB7-EAC0-40DF-B030-3868F9141BF2}">
      <dgm:prSet/>
      <dgm:spPr/>
      <dgm:t>
        <a:bodyPr/>
        <a:lstStyle/>
        <a:p>
          <a:endParaRPr lang="en-US"/>
        </a:p>
      </dgm:t>
    </dgm:pt>
    <dgm:pt modelId="{990D94CC-5946-4196-A386-C7FB2C688246}" type="pres">
      <dgm:prSet presAssocID="{1FAC2C24-5123-4C7B-B44C-C1B821A3946E}" presName="Name0" presStyleCnt="0">
        <dgm:presLayoutVars>
          <dgm:chMax/>
          <dgm:chPref/>
          <dgm:dir/>
        </dgm:presLayoutVars>
      </dgm:prSet>
      <dgm:spPr/>
    </dgm:pt>
    <dgm:pt modelId="{8044401A-F766-4412-AD96-3DC9C24DF78E}" type="pres">
      <dgm:prSet presAssocID="{91C0DB2D-0EA4-4651-BB52-3A434F962ED8}" presName="parenttextcomposite" presStyleCnt="0"/>
      <dgm:spPr/>
    </dgm:pt>
    <dgm:pt modelId="{B9712939-69F4-4676-9CC9-217121700E97}" type="pres">
      <dgm:prSet presAssocID="{91C0DB2D-0EA4-4651-BB52-3A434F962ED8}" presName="parenttext" presStyleLbl="revTx" presStyleIdx="0" presStyleCnt="3" custLinFactNeighborX="639" custLinFactNeighborY="172">
        <dgm:presLayoutVars>
          <dgm:chMax/>
          <dgm:chPref val="2"/>
          <dgm:bulletEnabled val="1"/>
        </dgm:presLayoutVars>
      </dgm:prSet>
      <dgm:spPr/>
    </dgm:pt>
    <dgm:pt modelId="{D81472A8-06DF-402B-8B0F-6F338D189397}" type="pres">
      <dgm:prSet presAssocID="{91C0DB2D-0EA4-4651-BB52-3A434F962ED8}" presName="composite" presStyleCnt="0"/>
      <dgm:spPr/>
    </dgm:pt>
    <dgm:pt modelId="{6824860A-F6F5-4F71-A114-9D56CD81DAA7}" type="pres">
      <dgm:prSet presAssocID="{91C0DB2D-0EA4-4651-BB52-3A434F962ED8}" presName="chevron1" presStyleLbl="alignNode1" presStyleIdx="0" presStyleCnt="21"/>
      <dgm:spPr/>
    </dgm:pt>
    <dgm:pt modelId="{21CABFBB-6412-43B3-BDB3-607E35EA6BD2}" type="pres">
      <dgm:prSet presAssocID="{91C0DB2D-0EA4-4651-BB52-3A434F962ED8}" presName="chevron2" presStyleLbl="alignNode1" presStyleIdx="1" presStyleCnt="21"/>
      <dgm:spPr/>
    </dgm:pt>
    <dgm:pt modelId="{40024F28-AA9D-451F-96E6-EFE885981796}" type="pres">
      <dgm:prSet presAssocID="{91C0DB2D-0EA4-4651-BB52-3A434F962ED8}" presName="chevron3" presStyleLbl="alignNode1" presStyleIdx="2" presStyleCnt="21"/>
      <dgm:spPr/>
    </dgm:pt>
    <dgm:pt modelId="{0F32D753-69F5-4A5B-8819-72CCE94F58B8}" type="pres">
      <dgm:prSet presAssocID="{91C0DB2D-0EA4-4651-BB52-3A434F962ED8}" presName="chevron4" presStyleLbl="alignNode1" presStyleIdx="3" presStyleCnt="21"/>
      <dgm:spPr/>
    </dgm:pt>
    <dgm:pt modelId="{742D14DB-62D0-4D81-92BA-F2678BA077F7}" type="pres">
      <dgm:prSet presAssocID="{91C0DB2D-0EA4-4651-BB52-3A434F962ED8}" presName="chevron5" presStyleLbl="alignNode1" presStyleIdx="4" presStyleCnt="21"/>
      <dgm:spPr/>
    </dgm:pt>
    <dgm:pt modelId="{C828A052-B61B-4D97-AF0D-BC40C0A9E5BB}" type="pres">
      <dgm:prSet presAssocID="{91C0DB2D-0EA4-4651-BB52-3A434F962ED8}" presName="chevron6" presStyleLbl="alignNode1" presStyleIdx="5" presStyleCnt="21"/>
      <dgm:spPr/>
    </dgm:pt>
    <dgm:pt modelId="{8C019D2C-1D09-4371-8630-366114C44239}" type="pres">
      <dgm:prSet presAssocID="{91C0DB2D-0EA4-4651-BB52-3A434F962ED8}" presName="chevron7" presStyleLbl="alignNode1" presStyleIdx="6" presStyleCnt="21"/>
      <dgm:spPr/>
    </dgm:pt>
    <dgm:pt modelId="{0E7CEC42-14B8-4F64-B4B3-9595A3969930}" type="pres">
      <dgm:prSet presAssocID="{91C0DB2D-0EA4-4651-BB52-3A434F962ED8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25F8B5B6-C84D-495B-966D-2276CF363292}" type="pres">
      <dgm:prSet presAssocID="{F3F1C544-1C3B-489A-ACC6-982087344DD1}" presName="sibTrans" presStyleCnt="0"/>
      <dgm:spPr/>
    </dgm:pt>
    <dgm:pt modelId="{E1C7E70E-787A-4FE5-83D9-430F5EE36AC1}" type="pres">
      <dgm:prSet presAssocID="{70241B65-39D0-4923-AFC9-DED6DF12F98E}" presName="parenttextcomposite" presStyleCnt="0"/>
      <dgm:spPr/>
    </dgm:pt>
    <dgm:pt modelId="{E881FE95-9C24-4BF8-87A9-A8C467789D58}" type="pres">
      <dgm:prSet presAssocID="{70241B65-39D0-4923-AFC9-DED6DF12F98E}" presName="parenttext" presStyleLbl="revTx" presStyleIdx="1" presStyleCnt="3" custLinFactNeighborX="642" custLinFactNeighborY="991">
        <dgm:presLayoutVars>
          <dgm:chMax/>
          <dgm:chPref val="2"/>
          <dgm:bulletEnabled val="1"/>
        </dgm:presLayoutVars>
      </dgm:prSet>
      <dgm:spPr/>
    </dgm:pt>
    <dgm:pt modelId="{D1F45C2A-828D-4A42-B2E3-23BF94C0DB2F}" type="pres">
      <dgm:prSet presAssocID="{70241B65-39D0-4923-AFC9-DED6DF12F98E}" presName="composite" presStyleCnt="0"/>
      <dgm:spPr/>
    </dgm:pt>
    <dgm:pt modelId="{0AFA5E7C-7D2F-4BBD-93BD-7D64EAEF9F2C}" type="pres">
      <dgm:prSet presAssocID="{70241B65-39D0-4923-AFC9-DED6DF12F98E}" presName="chevron1" presStyleLbl="alignNode1" presStyleIdx="7" presStyleCnt="21"/>
      <dgm:spPr/>
    </dgm:pt>
    <dgm:pt modelId="{5AEB2324-3EA6-4C91-ABC6-5904140A9AB2}" type="pres">
      <dgm:prSet presAssocID="{70241B65-39D0-4923-AFC9-DED6DF12F98E}" presName="chevron2" presStyleLbl="alignNode1" presStyleIdx="8" presStyleCnt="21"/>
      <dgm:spPr/>
    </dgm:pt>
    <dgm:pt modelId="{C85E77AF-8B16-40F2-BE3F-4816EBFCFA3E}" type="pres">
      <dgm:prSet presAssocID="{70241B65-39D0-4923-AFC9-DED6DF12F98E}" presName="chevron3" presStyleLbl="alignNode1" presStyleIdx="9" presStyleCnt="21"/>
      <dgm:spPr/>
    </dgm:pt>
    <dgm:pt modelId="{C7B645FE-1241-4510-804F-02B89FDC1D09}" type="pres">
      <dgm:prSet presAssocID="{70241B65-39D0-4923-AFC9-DED6DF12F98E}" presName="chevron4" presStyleLbl="alignNode1" presStyleIdx="10" presStyleCnt="21"/>
      <dgm:spPr/>
    </dgm:pt>
    <dgm:pt modelId="{8DD8E0D2-9655-4C5D-9027-F6A6B21E933A}" type="pres">
      <dgm:prSet presAssocID="{70241B65-39D0-4923-AFC9-DED6DF12F98E}" presName="chevron5" presStyleLbl="alignNode1" presStyleIdx="11" presStyleCnt="21"/>
      <dgm:spPr/>
    </dgm:pt>
    <dgm:pt modelId="{15DA1C16-C299-4B32-9C51-126C401823C3}" type="pres">
      <dgm:prSet presAssocID="{70241B65-39D0-4923-AFC9-DED6DF12F98E}" presName="chevron6" presStyleLbl="alignNode1" presStyleIdx="12" presStyleCnt="21"/>
      <dgm:spPr/>
    </dgm:pt>
    <dgm:pt modelId="{26EFBD3D-86C1-4761-8789-05B2902AB67D}" type="pres">
      <dgm:prSet presAssocID="{70241B65-39D0-4923-AFC9-DED6DF12F98E}" presName="chevron7" presStyleLbl="alignNode1" presStyleIdx="13" presStyleCnt="21"/>
      <dgm:spPr/>
    </dgm:pt>
    <dgm:pt modelId="{83880FCF-CBC2-4136-8814-C46F89C92894}" type="pres">
      <dgm:prSet presAssocID="{70241B65-39D0-4923-AFC9-DED6DF12F98E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A75B5ED3-5AB4-4F1E-AD18-66C783A87196}" type="pres">
      <dgm:prSet presAssocID="{8464604A-C0BC-48FF-AF82-93C6D72F1923}" presName="sibTrans" presStyleCnt="0"/>
      <dgm:spPr/>
    </dgm:pt>
    <dgm:pt modelId="{CCEC529E-8738-409B-953C-425D1210A7A2}" type="pres">
      <dgm:prSet presAssocID="{071919B5-9827-44F8-AF07-30C8D06682CB}" presName="parenttextcomposite" presStyleCnt="0"/>
      <dgm:spPr/>
    </dgm:pt>
    <dgm:pt modelId="{CD24D5AA-1423-4CB7-BE3B-17891EFF4B93}" type="pres">
      <dgm:prSet presAssocID="{071919B5-9827-44F8-AF07-30C8D06682CB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4269F391-0A84-4B6C-A4B4-781E5B41B9AB}" type="pres">
      <dgm:prSet presAssocID="{071919B5-9827-44F8-AF07-30C8D06682CB}" presName="composite" presStyleCnt="0"/>
      <dgm:spPr/>
    </dgm:pt>
    <dgm:pt modelId="{DECBADBA-413E-4100-BE29-99C169858326}" type="pres">
      <dgm:prSet presAssocID="{071919B5-9827-44F8-AF07-30C8D06682CB}" presName="chevron1" presStyleLbl="alignNode1" presStyleIdx="14" presStyleCnt="21"/>
      <dgm:spPr/>
    </dgm:pt>
    <dgm:pt modelId="{6091DF0A-04A0-44E4-9BC2-40A074167B25}" type="pres">
      <dgm:prSet presAssocID="{071919B5-9827-44F8-AF07-30C8D06682CB}" presName="chevron2" presStyleLbl="alignNode1" presStyleIdx="15" presStyleCnt="21"/>
      <dgm:spPr/>
    </dgm:pt>
    <dgm:pt modelId="{1436A15F-EB19-4CEA-A01B-78DFB83B0A98}" type="pres">
      <dgm:prSet presAssocID="{071919B5-9827-44F8-AF07-30C8D06682CB}" presName="chevron3" presStyleLbl="alignNode1" presStyleIdx="16" presStyleCnt="21"/>
      <dgm:spPr/>
    </dgm:pt>
    <dgm:pt modelId="{38D7F347-C1C6-424D-82A5-8C6097A3609C}" type="pres">
      <dgm:prSet presAssocID="{071919B5-9827-44F8-AF07-30C8D06682CB}" presName="chevron4" presStyleLbl="alignNode1" presStyleIdx="17" presStyleCnt="21"/>
      <dgm:spPr/>
    </dgm:pt>
    <dgm:pt modelId="{6B30D666-1217-4986-8DB5-6BB261747B2D}" type="pres">
      <dgm:prSet presAssocID="{071919B5-9827-44F8-AF07-30C8D06682CB}" presName="chevron5" presStyleLbl="alignNode1" presStyleIdx="18" presStyleCnt="21"/>
      <dgm:spPr/>
    </dgm:pt>
    <dgm:pt modelId="{584E369C-A0CF-4467-B5FA-322339247B0F}" type="pres">
      <dgm:prSet presAssocID="{071919B5-9827-44F8-AF07-30C8D06682CB}" presName="chevron6" presStyleLbl="alignNode1" presStyleIdx="19" presStyleCnt="21"/>
      <dgm:spPr/>
    </dgm:pt>
    <dgm:pt modelId="{7B7BAC6F-E541-4769-91A3-72C7AEEE9387}" type="pres">
      <dgm:prSet presAssocID="{071919B5-9827-44F8-AF07-30C8D06682CB}" presName="chevron7" presStyleLbl="alignNode1" presStyleIdx="20" presStyleCnt="21"/>
      <dgm:spPr/>
    </dgm:pt>
    <dgm:pt modelId="{3213ED36-B790-4F9A-97AF-2D14564DEA5B}" type="pres">
      <dgm:prSet presAssocID="{071919B5-9827-44F8-AF07-30C8D06682CB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7673B30C-F709-4358-AC24-2F0609CBAC41}" type="presOf" srcId="{071919B5-9827-44F8-AF07-30C8D06682CB}" destId="{CD24D5AA-1423-4CB7-BE3B-17891EFF4B93}" srcOrd="0" destOrd="0" presId="urn:microsoft.com/office/officeart/2008/layout/VerticalAccentList"/>
    <dgm:cxn modelId="{2DF1310F-EC32-427B-B68E-17628A0F5D5A}" type="presOf" srcId="{A107218B-A7D0-41EC-9548-5F4BEA5C1940}" destId="{0E7CEC42-14B8-4F64-B4B3-9595A3969930}" srcOrd="0" destOrd="0" presId="urn:microsoft.com/office/officeart/2008/layout/VerticalAccentList"/>
    <dgm:cxn modelId="{7D21950F-8B64-4C1D-B8E3-0A6C28E6E3EF}" srcId="{1FAC2C24-5123-4C7B-B44C-C1B821A3946E}" destId="{91C0DB2D-0EA4-4651-BB52-3A434F962ED8}" srcOrd="0" destOrd="0" parTransId="{42ED4E97-26FB-4081-863F-11634A1BF8FB}" sibTransId="{F3F1C544-1C3B-489A-ACC6-982087344DD1}"/>
    <dgm:cxn modelId="{CD1B0B1A-BA29-4D69-84E0-A3FEC217B3EB}" type="presOf" srcId="{91C0DB2D-0EA4-4651-BB52-3A434F962ED8}" destId="{B9712939-69F4-4676-9CC9-217121700E97}" srcOrd="0" destOrd="0" presId="urn:microsoft.com/office/officeart/2008/layout/VerticalAccentList"/>
    <dgm:cxn modelId="{EB0F112E-EE8F-4D32-8B6A-90A7CCB3ADA6}" srcId="{1FAC2C24-5123-4C7B-B44C-C1B821A3946E}" destId="{071919B5-9827-44F8-AF07-30C8D06682CB}" srcOrd="2" destOrd="0" parTransId="{AFE52C6C-4CC6-4961-8C5A-0469D7E53CBD}" sibTransId="{8CA67351-22D3-469F-92A8-919AA7555A1C}"/>
    <dgm:cxn modelId="{EF91A630-CE93-44B2-BC9C-3CB1B5366DC4}" type="presOf" srcId="{1FAC2C24-5123-4C7B-B44C-C1B821A3946E}" destId="{990D94CC-5946-4196-A386-C7FB2C688246}" srcOrd="0" destOrd="0" presId="urn:microsoft.com/office/officeart/2008/layout/VerticalAccentList"/>
    <dgm:cxn modelId="{4C267D5C-773B-4E0A-A628-D962FA2347F1}" srcId="{071919B5-9827-44F8-AF07-30C8D06682CB}" destId="{E2BE292D-F0C3-46AF-9A85-76A28005B22C}" srcOrd="0" destOrd="0" parTransId="{58278268-C4C0-4290-A310-348D46F09644}" sibTransId="{95A0B8E2-74D1-4AE8-88A8-A7A46D552DE8}"/>
    <dgm:cxn modelId="{B264805C-43F4-4927-B6CB-571D09790C2F}" srcId="{071919B5-9827-44F8-AF07-30C8D06682CB}" destId="{784C599C-D313-4ED1-976B-1806722E5200}" srcOrd="1" destOrd="0" parTransId="{8637A517-3D38-48AA-910E-376A88FA458A}" sibTransId="{AAC9E220-9003-468E-8E2C-093E3CF831C6}"/>
    <dgm:cxn modelId="{3005D843-1789-4DC4-AB1B-650F5A93EBCD}" srcId="{70241B65-39D0-4923-AFC9-DED6DF12F98E}" destId="{9C6F9B75-20BF-432C-9386-DF5C6C2C0DD3}" srcOrd="1" destOrd="0" parTransId="{FB11EDE3-52D7-4F92-BEAC-91846432BD6F}" sibTransId="{F4092F35-F2AC-42DB-A446-8E5D978D70B9}"/>
    <dgm:cxn modelId="{B4040468-1643-4C44-BA9D-931DACC752CE}" type="presOf" srcId="{AC962992-594F-48AE-BE12-6A104F22643A}" destId="{0E7CEC42-14B8-4F64-B4B3-9595A3969930}" srcOrd="0" destOrd="1" presId="urn:microsoft.com/office/officeart/2008/layout/VerticalAccentList"/>
    <dgm:cxn modelId="{2FCBD64B-0495-4613-9BC3-C5AAB7690DBA}" type="presOf" srcId="{9C6F9B75-20BF-432C-9386-DF5C6C2C0DD3}" destId="{83880FCF-CBC2-4136-8814-C46F89C92894}" srcOrd="0" destOrd="1" presId="urn:microsoft.com/office/officeart/2008/layout/VerticalAccentList"/>
    <dgm:cxn modelId="{CAA71D54-6CB6-4BF4-8EE0-74D6B147126B}" type="presOf" srcId="{70241B65-39D0-4923-AFC9-DED6DF12F98E}" destId="{E881FE95-9C24-4BF8-87A9-A8C467789D58}" srcOrd="0" destOrd="0" presId="urn:microsoft.com/office/officeart/2008/layout/VerticalAccentList"/>
    <dgm:cxn modelId="{7C4C5D90-449B-43A4-9B3C-60A3A5D11051}" type="presOf" srcId="{784C599C-D313-4ED1-976B-1806722E5200}" destId="{3213ED36-B790-4F9A-97AF-2D14564DEA5B}" srcOrd="0" destOrd="1" presId="urn:microsoft.com/office/officeart/2008/layout/VerticalAccentList"/>
    <dgm:cxn modelId="{6DE1A99F-FE57-4F14-8BE5-D21C383BDB63}" type="presOf" srcId="{277C96B0-ACB1-434E-9BA5-D5E217011E65}" destId="{83880FCF-CBC2-4136-8814-C46F89C92894}" srcOrd="0" destOrd="0" presId="urn:microsoft.com/office/officeart/2008/layout/VerticalAccentList"/>
    <dgm:cxn modelId="{D633EAB7-EAC0-40DF-B030-3868F9141BF2}" srcId="{91C0DB2D-0EA4-4651-BB52-3A434F962ED8}" destId="{AC962992-594F-48AE-BE12-6A104F22643A}" srcOrd="1" destOrd="0" parTransId="{859549B8-034C-483F-8723-5A4563B2151C}" sibTransId="{28BAADF5-8DBA-44A6-80AA-CA7F07304243}"/>
    <dgm:cxn modelId="{FA547AB8-1831-4869-85F6-D9492C5FEAEC}" srcId="{91C0DB2D-0EA4-4651-BB52-3A434F962ED8}" destId="{A107218B-A7D0-41EC-9548-5F4BEA5C1940}" srcOrd="0" destOrd="0" parTransId="{42B6B3F3-9EEA-4B12-B3ED-7F47FAF236A3}" sibTransId="{50AFAFC4-5A42-4034-BD63-CBF146BD28A6}"/>
    <dgm:cxn modelId="{78729CE6-DE11-4B2E-A41D-DD69AEDE80EE}" srcId="{1FAC2C24-5123-4C7B-B44C-C1B821A3946E}" destId="{70241B65-39D0-4923-AFC9-DED6DF12F98E}" srcOrd="1" destOrd="0" parTransId="{0E759ACC-CE9B-42A0-919B-A9E3FBC994C9}" sibTransId="{8464604A-C0BC-48FF-AF82-93C6D72F1923}"/>
    <dgm:cxn modelId="{5AD155F9-8242-49D6-A0B1-E95879A01251}" type="presOf" srcId="{E2BE292D-F0C3-46AF-9A85-76A28005B22C}" destId="{3213ED36-B790-4F9A-97AF-2D14564DEA5B}" srcOrd="0" destOrd="0" presId="urn:microsoft.com/office/officeart/2008/layout/VerticalAccentList"/>
    <dgm:cxn modelId="{9FEA9FFB-2C5E-4BD3-959E-72419FCCF443}" srcId="{70241B65-39D0-4923-AFC9-DED6DF12F98E}" destId="{277C96B0-ACB1-434E-9BA5-D5E217011E65}" srcOrd="0" destOrd="0" parTransId="{5D690C30-FE7E-40E9-8000-F2DC43C46E1B}" sibTransId="{B475F992-A590-454D-B5B5-162CDBC2647A}"/>
    <dgm:cxn modelId="{CEE368EC-E776-41FD-A4AD-8DC658563FCD}" type="presParOf" srcId="{990D94CC-5946-4196-A386-C7FB2C688246}" destId="{8044401A-F766-4412-AD96-3DC9C24DF78E}" srcOrd="0" destOrd="0" presId="urn:microsoft.com/office/officeart/2008/layout/VerticalAccentList"/>
    <dgm:cxn modelId="{C00686BA-8B4D-4CBF-A539-8E9B1F440FC7}" type="presParOf" srcId="{8044401A-F766-4412-AD96-3DC9C24DF78E}" destId="{B9712939-69F4-4676-9CC9-217121700E97}" srcOrd="0" destOrd="0" presId="urn:microsoft.com/office/officeart/2008/layout/VerticalAccentList"/>
    <dgm:cxn modelId="{8EC7C36E-82BA-4795-B2E6-F6C80A017B9E}" type="presParOf" srcId="{990D94CC-5946-4196-A386-C7FB2C688246}" destId="{D81472A8-06DF-402B-8B0F-6F338D189397}" srcOrd="1" destOrd="0" presId="urn:microsoft.com/office/officeart/2008/layout/VerticalAccentList"/>
    <dgm:cxn modelId="{32FFDED4-3025-41B2-9084-F5B997E6E9EC}" type="presParOf" srcId="{D81472A8-06DF-402B-8B0F-6F338D189397}" destId="{6824860A-F6F5-4F71-A114-9D56CD81DAA7}" srcOrd="0" destOrd="0" presId="urn:microsoft.com/office/officeart/2008/layout/VerticalAccentList"/>
    <dgm:cxn modelId="{CF4C903D-48A6-4D8C-BF4E-BDD443853AA6}" type="presParOf" srcId="{D81472A8-06DF-402B-8B0F-6F338D189397}" destId="{21CABFBB-6412-43B3-BDB3-607E35EA6BD2}" srcOrd="1" destOrd="0" presId="urn:microsoft.com/office/officeart/2008/layout/VerticalAccentList"/>
    <dgm:cxn modelId="{C037A600-BADE-4486-A271-96910099D69B}" type="presParOf" srcId="{D81472A8-06DF-402B-8B0F-6F338D189397}" destId="{40024F28-AA9D-451F-96E6-EFE885981796}" srcOrd="2" destOrd="0" presId="urn:microsoft.com/office/officeart/2008/layout/VerticalAccentList"/>
    <dgm:cxn modelId="{A3B38435-D935-470C-90DC-BE1C4D8179C1}" type="presParOf" srcId="{D81472A8-06DF-402B-8B0F-6F338D189397}" destId="{0F32D753-69F5-4A5B-8819-72CCE94F58B8}" srcOrd="3" destOrd="0" presId="urn:microsoft.com/office/officeart/2008/layout/VerticalAccentList"/>
    <dgm:cxn modelId="{CBC85C5E-A15B-4CF3-A2AA-0F1C4606FD98}" type="presParOf" srcId="{D81472A8-06DF-402B-8B0F-6F338D189397}" destId="{742D14DB-62D0-4D81-92BA-F2678BA077F7}" srcOrd="4" destOrd="0" presId="urn:microsoft.com/office/officeart/2008/layout/VerticalAccentList"/>
    <dgm:cxn modelId="{DCA78591-B5A4-4F33-8ADA-2A343C4CA63D}" type="presParOf" srcId="{D81472A8-06DF-402B-8B0F-6F338D189397}" destId="{C828A052-B61B-4D97-AF0D-BC40C0A9E5BB}" srcOrd="5" destOrd="0" presId="urn:microsoft.com/office/officeart/2008/layout/VerticalAccentList"/>
    <dgm:cxn modelId="{62E635CF-A8A9-4AD1-B3EB-66B8A0893A1D}" type="presParOf" srcId="{D81472A8-06DF-402B-8B0F-6F338D189397}" destId="{8C019D2C-1D09-4371-8630-366114C44239}" srcOrd="6" destOrd="0" presId="urn:microsoft.com/office/officeart/2008/layout/VerticalAccentList"/>
    <dgm:cxn modelId="{0A68A58A-2553-4BC7-AC8F-B74199C9A8AC}" type="presParOf" srcId="{D81472A8-06DF-402B-8B0F-6F338D189397}" destId="{0E7CEC42-14B8-4F64-B4B3-9595A3969930}" srcOrd="7" destOrd="0" presId="urn:microsoft.com/office/officeart/2008/layout/VerticalAccentList"/>
    <dgm:cxn modelId="{085BEE74-1B31-44C8-AF8A-8A165726F3A7}" type="presParOf" srcId="{990D94CC-5946-4196-A386-C7FB2C688246}" destId="{25F8B5B6-C84D-495B-966D-2276CF363292}" srcOrd="2" destOrd="0" presId="urn:microsoft.com/office/officeart/2008/layout/VerticalAccentList"/>
    <dgm:cxn modelId="{97B84C01-E030-4EF2-93EF-90BF7882D9B9}" type="presParOf" srcId="{990D94CC-5946-4196-A386-C7FB2C688246}" destId="{E1C7E70E-787A-4FE5-83D9-430F5EE36AC1}" srcOrd="3" destOrd="0" presId="urn:microsoft.com/office/officeart/2008/layout/VerticalAccentList"/>
    <dgm:cxn modelId="{CF8F0F15-F3B4-48D6-9979-4B35DE530C48}" type="presParOf" srcId="{E1C7E70E-787A-4FE5-83D9-430F5EE36AC1}" destId="{E881FE95-9C24-4BF8-87A9-A8C467789D58}" srcOrd="0" destOrd="0" presId="urn:microsoft.com/office/officeart/2008/layout/VerticalAccentList"/>
    <dgm:cxn modelId="{D904747B-3D88-43E8-B63C-52D07BAAB02A}" type="presParOf" srcId="{990D94CC-5946-4196-A386-C7FB2C688246}" destId="{D1F45C2A-828D-4A42-B2E3-23BF94C0DB2F}" srcOrd="4" destOrd="0" presId="urn:microsoft.com/office/officeart/2008/layout/VerticalAccentList"/>
    <dgm:cxn modelId="{6829C5E7-3473-4B3B-835D-6E7013B85825}" type="presParOf" srcId="{D1F45C2A-828D-4A42-B2E3-23BF94C0DB2F}" destId="{0AFA5E7C-7D2F-4BBD-93BD-7D64EAEF9F2C}" srcOrd="0" destOrd="0" presId="urn:microsoft.com/office/officeart/2008/layout/VerticalAccentList"/>
    <dgm:cxn modelId="{F6A8CCF9-72A0-4485-9389-59CC31E8BBDA}" type="presParOf" srcId="{D1F45C2A-828D-4A42-B2E3-23BF94C0DB2F}" destId="{5AEB2324-3EA6-4C91-ABC6-5904140A9AB2}" srcOrd="1" destOrd="0" presId="urn:microsoft.com/office/officeart/2008/layout/VerticalAccentList"/>
    <dgm:cxn modelId="{5B32FF29-8E30-486C-8614-948A8048650E}" type="presParOf" srcId="{D1F45C2A-828D-4A42-B2E3-23BF94C0DB2F}" destId="{C85E77AF-8B16-40F2-BE3F-4816EBFCFA3E}" srcOrd="2" destOrd="0" presId="urn:microsoft.com/office/officeart/2008/layout/VerticalAccentList"/>
    <dgm:cxn modelId="{F2F4FCEC-C782-406B-B590-B1FEE9725791}" type="presParOf" srcId="{D1F45C2A-828D-4A42-B2E3-23BF94C0DB2F}" destId="{C7B645FE-1241-4510-804F-02B89FDC1D09}" srcOrd="3" destOrd="0" presId="urn:microsoft.com/office/officeart/2008/layout/VerticalAccentList"/>
    <dgm:cxn modelId="{224C63A6-B68E-4C68-A1D6-B9FB6ABEF409}" type="presParOf" srcId="{D1F45C2A-828D-4A42-B2E3-23BF94C0DB2F}" destId="{8DD8E0D2-9655-4C5D-9027-F6A6B21E933A}" srcOrd="4" destOrd="0" presId="urn:microsoft.com/office/officeart/2008/layout/VerticalAccentList"/>
    <dgm:cxn modelId="{4C52F0BE-2A98-49F1-B1CB-7154D2CA3F00}" type="presParOf" srcId="{D1F45C2A-828D-4A42-B2E3-23BF94C0DB2F}" destId="{15DA1C16-C299-4B32-9C51-126C401823C3}" srcOrd="5" destOrd="0" presId="urn:microsoft.com/office/officeart/2008/layout/VerticalAccentList"/>
    <dgm:cxn modelId="{C44C2E9F-B88D-4AEB-A703-9FAC7EEAC47A}" type="presParOf" srcId="{D1F45C2A-828D-4A42-B2E3-23BF94C0DB2F}" destId="{26EFBD3D-86C1-4761-8789-05B2902AB67D}" srcOrd="6" destOrd="0" presId="urn:microsoft.com/office/officeart/2008/layout/VerticalAccentList"/>
    <dgm:cxn modelId="{952304A5-FC53-4056-BDF5-EC0D6F0886A1}" type="presParOf" srcId="{D1F45C2A-828D-4A42-B2E3-23BF94C0DB2F}" destId="{83880FCF-CBC2-4136-8814-C46F89C92894}" srcOrd="7" destOrd="0" presId="urn:microsoft.com/office/officeart/2008/layout/VerticalAccentList"/>
    <dgm:cxn modelId="{6E24CABA-81FB-40A3-8DCE-C698E1F211AA}" type="presParOf" srcId="{990D94CC-5946-4196-A386-C7FB2C688246}" destId="{A75B5ED3-5AB4-4F1E-AD18-66C783A87196}" srcOrd="5" destOrd="0" presId="urn:microsoft.com/office/officeart/2008/layout/VerticalAccentList"/>
    <dgm:cxn modelId="{CA72A7D8-14BC-4815-B53C-A30E1FE933E1}" type="presParOf" srcId="{990D94CC-5946-4196-A386-C7FB2C688246}" destId="{CCEC529E-8738-409B-953C-425D1210A7A2}" srcOrd="6" destOrd="0" presId="urn:microsoft.com/office/officeart/2008/layout/VerticalAccentList"/>
    <dgm:cxn modelId="{04FE02CD-80FE-4F4F-A6B8-C796A1A1A0AE}" type="presParOf" srcId="{CCEC529E-8738-409B-953C-425D1210A7A2}" destId="{CD24D5AA-1423-4CB7-BE3B-17891EFF4B93}" srcOrd="0" destOrd="0" presId="urn:microsoft.com/office/officeart/2008/layout/VerticalAccentList"/>
    <dgm:cxn modelId="{595EA549-2F19-4534-BB6B-220774EAAF50}" type="presParOf" srcId="{990D94CC-5946-4196-A386-C7FB2C688246}" destId="{4269F391-0A84-4B6C-A4B4-781E5B41B9AB}" srcOrd="7" destOrd="0" presId="urn:microsoft.com/office/officeart/2008/layout/VerticalAccentList"/>
    <dgm:cxn modelId="{8BFCBFE2-CB6E-4349-B300-806838C40B0E}" type="presParOf" srcId="{4269F391-0A84-4B6C-A4B4-781E5B41B9AB}" destId="{DECBADBA-413E-4100-BE29-99C169858326}" srcOrd="0" destOrd="0" presId="urn:microsoft.com/office/officeart/2008/layout/VerticalAccentList"/>
    <dgm:cxn modelId="{8C9F6A5B-C89B-49C2-BC2C-BAB236CC3C99}" type="presParOf" srcId="{4269F391-0A84-4B6C-A4B4-781E5B41B9AB}" destId="{6091DF0A-04A0-44E4-9BC2-40A074167B25}" srcOrd="1" destOrd="0" presId="urn:microsoft.com/office/officeart/2008/layout/VerticalAccentList"/>
    <dgm:cxn modelId="{2C2F927C-7E42-4386-927C-8D1FA9BF2385}" type="presParOf" srcId="{4269F391-0A84-4B6C-A4B4-781E5B41B9AB}" destId="{1436A15F-EB19-4CEA-A01B-78DFB83B0A98}" srcOrd="2" destOrd="0" presId="urn:microsoft.com/office/officeart/2008/layout/VerticalAccentList"/>
    <dgm:cxn modelId="{14C37699-3488-4594-BCDC-72EB25E5AECE}" type="presParOf" srcId="{4269F391-0A84-4B6C-A4B4-781E5B41B9AB}" destId="{38D7F347-C1C6-424D-82A5-8C6097A3609C}" srcOrd="3" destOrd="0" presId="urn:microsoft.com/office/officeart/2008/layout/VerticalAccentList"/>
    <dgm:cxn modelId="{2FFCE401-5562-408F-A422-273755893BBD}" type="presParOf" srcId="{4269F391-0A84-4B6C-A4B4-781E5B41B9AB}" destId="{6B30D666-1217-4986-8DB5-6BB261747B2D}" srcOrd="4" destOrd="0" presId="urn:microsoft.com/office/officeart/2008/layout/VerticalAccentList"/>
    <dgm:cxn modelId="{FF1C015E-C6E1-4470-9F81-DF48AC3EC5AE}" type="presParOf" srcId="{4269F391-0A84-4B6C-A4B4-781E5B41B9AB}" destId="{584E369C-A0CF-4467-B5FA-322339247B0F}" srcOrd="5" destOrd="0" presId="urn:microsoft.com/office/officeart/2008/layout/VerticalAccentList"/>
    <dgm:cxn modelId="{0C82E099-6922-4A8A-B3BD-697A18DB3C57}" type="presParOf" srcId="{4269F391-0A84-4B6C-A4B4-781E5B41B9AB}" destId="{7B7BAC6F-E541-4769-91A3-72C7AEEE9387}" srcOrd="6" destOrd="0" presId="urn:microsoft.com/office/officeart/2008/layout/VerticalAccentList"/>
    <dgm:cxn modelId="{2EBEB99F-3A29-4016-BF6D-D86C1CF44BB7}" type="presParOf" srcId="{4269F391-0A84-4B6C-A4B4-781E5B41B9AB}" destId="{3213ED36-B790-4F9A-97AF-2D14564DEA5B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FAC2C24-5123-4C7B-B44C-C1B821A3946E}" type="doc">
      <dgm:prSet loTypeId="urn:microsoft.com/office/officeart/2008/layout/VerticalAccent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241B65-39D0-4923-AFC9-DED6DF12F98E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[8</a:t>
          </a:r>
          <a:r>
            <a:rPr lang="en-US" sz="1200" dirty="0"/>
            <a:t>] ABIDA, JIANPING LI, MUDASSIR KHALIL, </a:t>
          </a:r>
          <a:r>
            <a:rPr lang="en-US" sz="1200" b="1" dirty="0"/>
            <a:t>RAJESH KUMAR</a:t>
          </a:r>
          <a:r>
            <a:rPr lang="en-US" sz="1200" dirty="0"/>
            <a:t>, MUHAMMAD IRFAN SHARIF.</a:t>
          </a:r>
          <a:br>
            <a:rPr lang="en-US" sz="1200" dirty="0"/>
          </a:br>
          <a:endParaRPr lang="en-US" sz="1200" dirty="0"/>
        </a:p>
      </dgm:t>
    </dgm:pt>
    <dgm:pt modelId="{0E759ACC-CE9B-42A0-919B-A9E3FBC994C9}" type="parTrans" cxnId="{78729CE6-DE11-4B2E-A41D-DD69AEDE80EE}">
      <dgm:prSet/>
      <dgm:spPr/>
      <dgm:t>
        <a:bodyPr/>
        <a:lstStyle/>
        <a:p>
          <a:endParaRPr lang="en-US"/>
        </a:p>
      </dgm:t>
    </dgm:pt>
    <dgm:pt modelId="{8464604A-C0BC-48FF-AF82-93C6D72F1923}" type="sibTrans" cxnId="{78729CE6-DE11-4B2E-A41D-DD69AEDE80EE}">
      <dgm:prSet/>
      <dgm:spPr/>
      <dgm:t>
        <a:bodyPr/>
        <a:lstStyle/>
        <a:p>
          <a:endParaRPr lang="en-US"/>
        </a:p>
      </dgm:t>
    </dgm:pt>
    <dgm:pt modelId="{277C96B0-ACB1-434E-9BA5-D5E217011E65}">
      <dgm:prSet phldrT="[Text]" custT="1"/>
      <dgm:spPr/>
      <dgm:t>
        <a:bodyPr/>
        <a:lstStyle/>
        <a:p>
          <a:r>
            <a:rPr lang="en-IN" sz="1400" b="1" dirty="0"/>
            <a:t>Internet of things—smart traffic management system for smart cities using big data analytics</a:t>
          </a:r>
          <a:endParaRPr lang="en-US" sz="1400" b="1" dirty="0"/>
        </a:p>
      </dgm:t>
    </dgm:pt>
    <dgm:pt modelId="{5D690C30-FE7E-40E9-8000-F2DC43C46E1B}" type="parTrans" cxnId="{9FEA9FFB-2C5E-4BD3-959E-72419FCCF443}">
      <dgm:prSet/>
      <dgm:spPr/>
      <dgm:t>
        <a:bodyPr/>
        <a:lstStyle/>
        <a:p>
          <a:endParaRPr lang="en-US"/>
        </a:p>
      </dgm:t>
    </dgm:pt>
    <dgm:pt modelId="{B475F992-A590-454D-B5B5-162CDBC2647A}" type="sibTrans" cxnId="{9FEA9FFB-2C5E-4BD3-959E-72419FCCF443}">
      <dgm:prSet/>
      <dgm:spPr/>
      <dgm:t>
        <a:bodyPr/>
        <a:lstStyle/>
        <a:p>
          <a:endParaRPr lang="en-US"/>
        </a:p>
      </dgm:t>
    </dgm:pt>
    <dgm:pt modelId="{071919B5-9827-44F8-AF07-30C8D06682CB}">
      <dgm:prSet phldrT="[Text]" custT="1"/>
      <dgm:spPr/>
      <dgm:t>
        <a:bodyPr/>
        <a:lstStyle/>
        <a:p>
          <a:r>
            <a:rPr lang="en-US" sz="1200" dirty="0"/>
            <a:t>[9</a:t>
          </a:r>
          <a:r>
            <a:rPr lang="en-US" sz="1100" dirty="0"/>
            <a:t>] RIAZ ULLAH KHAN, </a:t>
          </a:r>
          <a:r>
            <a:rPr lang="en-US" sz="1100" b="1" dirty="0"/>
            <a:t>RAJESH KUMAR</a:t>
          </a:r>
          <a:r>
            <a:rPr lang="en-US" sz="1100" dirty="0"/>
            <a:t>, XIAOSONG ZHANG, MAMOUN ALAZEB.</a:t>
          </a:r>
          <a:br>
            <a:rPr lang="en-US" sz="1100" dirty="0"/>
          </a:br>
          <a:br>
            <a:rPr lang="en-US" sz="1200" dirty="0"/>
          </a:br>
          <a:endParaRPr lang="en-US" sz="1200" b="1" dirty="0"/>
        </a:p>
      </dgm:t>
    </dgm:pt>
    <dgm:pt modelId="{AFE52C6C-4CC6-4961-8C5A-0469D7E53CBD}" type="parTrans" cxnId="{EB0F112E-EE8F-4D32-8B6A-90A7CCB3ADA6}">
      <dgm:prSet/>
      <dgm:spPr/>
      <dgm:t>
        <a:bodyPr/>
        <a:lstStyle/>
        <a:p>
          <a:endParaRPr lang="en-US"/>
        </a:p>
      </dgm:t>
    </dgm:pt>
    <dgm:pt modelId="{8CA67351-22D3-469F-92A8-919AA7555A1C}" type="sibTrans" cxnId="{EB0F112E-EE8F-4D32-8B6A-90A7CCB3ADA6}">
      <dgm:prSet/>
      <dgm:spPr/>
      <dgm:t>
        <a:bodyPr/>
        <a:lstStyle/>
        <a:p>
          <a:endParaRPr lang="en-US"/>
        </a:p>
      </dgm:t>
    </dgm:pt>
    <dgm:pt modelId="{E2BE292D-F0C3-46AF-9A85-76A28005B22C}">
      <dgm:prSet phldrT="[Text]" custT="1"/>
      <dgm:spPr/>
      <dgm:t>
        <a:bodyPr/>
        <a:lstStyle/>
        <a:p>
          <a:r>
            <a:rPr lang="en-IN" sz="1400" b="1" dirty="0"/>
            <a:t>Internet A Hybrid Technique To Detect Botnets, Based on P2P Traffic Similarity</a:t>
          </a:r>
          <a:endParaRPr lang="en-US" sz="1400" b="1" dirty="0"/>
        </a:p>
      </dgm:t>
    </dgm:pt>
    <dgm:pt modelId="{58278268-C4C0-4290-A310-348D46F09644}" type="parTrans" cxnId="{4C267D5C-773B-4E0A-A628-D962FA2347F1}">
      <dgm:prSet/>
      <dgm:spPr/>
      <dgm:t>
        <a:bodyPr/>
        <a:lstStyle/>
        <a:p>
          <a:endParaRPr lang="en-US"/>
        </a:p>
      </dgm:t>
    </dgm:pt>
    <dgm:pt modelId="{95A0B8E2-74D1-4AE8-88A8-A7A46D552DE8}" type="sibTrans" cxnId="{4C267D5C-773B-4E0A-A628-D962FA2347F1}">
      <dgm:prSet/>
      <dgm:spPr/>
      <dgm:t>
        <a:bodyPr/>
        <a:lstStyle/>
        <a:p>
          <a:endParaRPr lang="en-US"/>
        </a:p>
      </dgm:t>
    </dgm:pt>
    <dgm:pt modelId="{9C6F9B75-20BF-432C-9386-DF5C6C2C0DD3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/>
            <a:t>The 14th International Computer Conference on Wavelet Active Media Technology and Information Processing (2017)</a:t>
          </a:r>
        </a:p>
      </dgm:t>
    </dgm:pt>
    <dgm:pt modelId="{FB11EDE3-52D7-4F92-BEAC-91846432BD6F}" type="parTrans" cxnId="{3005D843-1789-4DC4-AB1B-650F5A93EBCD}">
      <dgm:prSet/>
      <dgm:spPr/>
      <dgm:t>
        <a:bodyPr/>
        <a:lstStyle/>
        <a:p>
          <a:endParaRPr lang="en-US"/>
        </a:p>
      </dgm:t>
    </dgm:pt>
    <dgm:pt modelId="{F4092F35-F2AC-42DB-A446-8E5D978D70B9}" type="sibTrans" cxnId="{3005D843-1789-4DC4-AB1B-650F5A93EBCD}">
      <dgm:prSet/>
      <dgm:spPr/>
      <dgm:t>
        <a:bodyPr/>
        <a:lstStyle/>
        <a:p>
          <a:endParaRPr lang="en-US"/>
        </a:p>
      </dgm:t>
    </dgm:pt>
    <dgm:pt modelId="{784C599C-D313-4ED1-976B-1806722E5200}">
      <dgm:prSet phldrT="[Text]" custT="1"/>
      <dgm:spPr/>
      <dgm:t>
        <a:bodyPr/>
        <a:lstStyle/>
        <a:p>
          <a:r>
            <a:rPr lang="en-IN" sz="1400" dirty="0"/>
            <a:t>International Conferences on Cyber Security and Communication Systems (ICCSCS2018)</a:t>
          </a:r>
          <a:endParaRPr lang="en-US" sz="1400" dirty="0"/>
        </a:p>
      </dgm:t>
    </dgm:pt>
    <dgm:pt modelId="{8637A517-3D38-48AA-910E-376A88FA458A}" type="parTrans" cxnId="{B264805C-43F4-4927-B6CB-571D09790C2F}">
      <dgm:prSet/>
      <dgm:spPr/>
      <dgm:t>
        <a:bodyPr/>
        <a:lstStyle/>
        <a:p>
          <a:endParaRPr lang="en-US"/>
        </a:p>
      </dgm:t>
    </dgm:pt>
    <dgm:pt modelId="{AAC9E220-9003-468E-8E2C-093E3CF831C6}" type="sibTrans" cxnId="{B264805C-43F4-4927-B6CB-571D09790C2F}">
      <dgm:prSet/>
      <dgm:spPr/>
      <dgm:t>
        <a:bodyPr/>
        <a:lstStyle/>
        <a:p>
          <a:endParaRPr lang="en-US"/>
        </a:p>
      </dgm:t>
    </dgm:pt>
    <dgm:pt modelId="{91C0DB2D-0EA4-4651-BB52-3A434F962ED8}">
      <dgm:prSet phldrT="[Text]" custT="1"/>
      <dgm:spPr/>
      <dgm:t>
        <a:bodyPr/>
        <a:lstStyle/>
        <a:p>
          <a:pPr algn="l"/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[7] </a:t>
          </a:r>
          <a:r>
            <a:rPr lang="en-US" sz="1200" b="0" dirty="0"/>
            <a:t>RIAZ ULLAH KHAN, XIAOSONG ZHANG, </a:t>
          </a:r>
          <a:r>
            <a:rPr lang="en-US" sz="1200" b="1" dirty="0"/>
            <a:t>RAJESH KUMAR</a:t>
          </a:r>
          <a:r>
            <a:rPr lang="en-US" sz="1200" b="0" dirty="0"/>
            <a:t>, HUSSAIN AHMAD TARIQ</a:t>
          </a:r>
          <a:r>
            <a:rPr lang="en-US" sz="1600" b="0" dirty="0"/>
            <a:t> </a:t>
          </a:r>
          <a:br>
            <a:rPr lang="en-US" sz="1600" b="0" dirty="0"/>
          </a:br>
          <a:endParaRPr lang="en-US" sz="1600" b="0" dirty="0"/>
        </a:p>
      </dgm:t>
    </dgm:pt>
    <dgm:pt modelId="{F3F1C544-1C3B-489A-ACC6-982087344DD1}" type="sibTrans" cxnId="{7D21950F-8B64-4C1D-B8E3-0A6C28E6E3EF}">
      <dgm:prSet/>
      <dgm:spPr/>
      <dgm:t>
        <a:bodyPr/>
        <a:lstStyle/>
        <a:p>
          <a:endParaRPr lang="en-US"/>
        </a:p>
      </dgm:t>
    </dgm:pt>
    <dgm:pt modelId="{42ED4E97-26FB-4081-863F-11634A1BF8FB}" type="parTrans" cxnId="{7D21950F-8B64-4C1D-B8E3-0A6C28E6E3EF}">
      <dgm:prSet/>
      <dgm:spPr/>
      <dgm:t>
        <a:bodyPr/>
        <a:lstStyle/>
        <a:p>
          <a:endParaRPr lang="en-US"/>
        </a:p>
      </dgm:t>
    </dgm:pt>
    <dgm:pt modelId="{A107218B-A7D0-41EC-9548-5F4BEA5C1940}">
      <dgm:prSet phldrT="[Text]" custT="1"/>
      <dgm:spPr/>
      <dgm:t>
        <a:bodyPr/>
        <a:lstStyle/>
        <a:p>
          <a:r>
            <a:rPr lang="en-IN" sz="1400" b="1" i="0" dirty="0" err="1"/>
            <a:t>ResNet</a:t>
          </a:r>
          <a:r>
            <a:rPr lang="en-IN" sz="1400" b="1" i="0" dirty="0"/>
            <a:t> model for Malicious Code Detection</a:t>
          </a:r>
          <a:endParaRPr lang="en-US" sz="1400" b="1" i="0" dirty="0"/>
        </a:p>
      </dgm:t>
    </dgm:pt>
    <dgm:pt modelId="{50AFAFC4-5A42-4034-BD63-CBF146BD28A6}" type="sibTrans" cxnId="{FA547AB8-1831-4869-85F6-D9492C5FEAEC}">
      <dgm:prSet/>
      <dgm:spPr/>
      <dgm:t>
        <a:bodyPr/>
        <a:lstStyle/>
        <a:p>
          <a:endParaRPr lang="en-US"/>
        </a:p>
      </dgm:t>
    </dgm:pt>
    <dgm:pt modelId="{42B6B3F3-9EEA-4B12-B3ED-7F47FAF236A3}" type="parTrans" cxnId="{FA547AB8-1831-4869-85F6-D9492C5FEAEC}">
      <dgm:prSet/>
      <dgm:spPr/>
      <dgm:t>
        <a:bodyPr/>
        <a:lstStyle/>
        <a:p>
          <a:endParaRPr lang="en-US"/>
        </a:p>
      </dgm:t>
    </dgm:pt>
    <dgm:pt modelId="{AC962992-594F-48AE-BE12-6A104F22643A}">
      <dgm:prSet phldrT="[Text]" custT="1"/>
      <dgm:spPr/>
      <dgm:t>
        <a:bodyPr/>
        <a:lstStyle/>
        <a:p>
          <a:r>
            <a:rPr lang="en-US" sz="1400" dirty="0"/>
            <a:t>The 14th International Computer Conference on Wavelet Active Media Technology and Information Processing (2017)</a:t>
          </a:r>
        </a:p>
      </dgm:t>
    </dgm:pt>
    <dgm:pt modelId="{28BAADF5-8DBA-44A6-80AA-CA7F07304243}" type="sibTrans" cxnId="{D633EAB7-EAC0-40DF-B030-3868F9141BF2}">
      <dgm:prSet/>
      <dgm:spPr/>
      <dgm:t>
        <a:bodyPr/>
        <a:lstStyle/>
        <a:p>
          <a:endParaRPr lang="en-US"/>
        </a:p>
      </dgm:t>
    </dgm:pt>
    <dgm:pt modelId="{859549B8-034C-483F-8723-5A4563B2151C}" type="parTrans" cxnId="{D633EAB7-EAC0-40DF-B030-3868F9141BF2}">
      <dgm:prSet/>
      <dgm:spPr/>
      <dgm:t>
        <a:bodyPr/>
        <a:lstStyle/>
        <a:p>
          <a:endParaRPr lang="en-US"/>
        </a:p>
      </dgm:t>
    </dgm:pt>
    <dgm:pt modelId="{990D94CC-5946-4196-A386-C7FB2C688246}" type="pres">
      <dgm:prSet presAssocID="{1FAC2C24-5123-4C7B-B44C-C1B821A3946E}" presName="Name0" presStyleCnt="0">
        <dgm:presLayoutVars>
          <dgm:chMax/>
          <dgm:chPref/>
          <dgm:dir/>
        </dgm:presLayoutVars>
      </dgm:prSet>
      <dgm:spPr/>
    </dgm:pt>
    <dgm:pt modelId="{8044401A-F766-4412-AD96-3DC9C24DF78E}" type="pres">
      <dgm:prSet presAssocID="{91C0DB2D-0EA4-4651-BB52-3A434F962ED8}" presName="parenttextcomposite" presStyleCnt="0"/>
      <dgm:spPr/>
    </dgm:pt>
    <dgm:pt modelId="{B9712939-69F4-4676-9CC9-217121700E97}" type="pres">
      <dgm:prSet presAssocID="{91C0DB2D-0EA4-4651-BB52-3A434F962ED8}" presName="parenttext" presStyleLbl="revTx" presStyleIdx="0" presStyleCnt="3" custLinFactNeighborX="639" custLinFactNeighborY="172">
        <dgm:presLayoutVars>
          <dgm:chMax/>
          <dgm:chPref val="2"/>
          <dgm:bulletEnabled val="1"/>
        </dgm:presLayoutVars>
      </dgm:prSet>
      <dgm:spPr/>
    </dgm:pt>
    <dgm:pt modelId="{D81472A8-06DF-402B-8B0F-6F338D189397}" type="pres">
      <dgm:prSet presAssocID="{91C0DB2D-0EA4-4651-BB52-3A434F962ED8}" presName="composite" presStyleCnt="0"/>
      <dgm:spPr/>
    </dgm:pt>
    <dgm:pt modelId="{6824860A-F6F5-4F71-A114-9D56CD81DAA7}" type="pres">
      <dgm:prSet presAssocID="{91C0DB2D-0EA4-4651-BB52-3A434F962ED8}" presName="chevron1" presStyleLbl="alignNode1" presStyleIdx="0" presStyleCnt="21"/>
      <dgm:spPr/>
    </dgm:pt>
    <dgm:pt modelId="{21CABFBB-6412-43B3-BDB3-607E35EA6BD2}" type="pres">
      <dgm:prSet presAssocID="{91C0DB2D-0EA4-4651-BB52-3A434F962ED8}" presName="chevron2" presStyleLbl="alignNode1" presStyleIdx="1" presStyleCnt="21"/>
      <dgm:spPr/>
    </dgm:pt>
    <dgm:pt modelId="{40024F28-AA9D-451F-96E6-EFE885981796}" type="pres">
      <dgm:prSet presAssocID="{91C0DB2D-0EA4-4651-BB52-3A434F962ED8}" presName="chevron3" presStyleLbl="alignNode1" presStyleIdx="2" presStyleCnt="21"/>
      <dgm:spPr/>
    </dgm:pt>
    <dgm:pt modelId="{0F32D753-69F5-4A5B-8819-72CCE94F58B8}" type="pres">
      <dgm:prSet presAssocID="{91C0DB2D-0EA4-4651-BB52-3A434F962ED8}" presName="chevron4" presStyleLbl="alignNode1" presStyleIdx="3" presStyleCnt="21"/>
      <dgm:spPr/>
    </dgm:pt>
    <dgm:pt modelId="{742D14DB-62D0-4D81-92BA-F2678BA077F7}" type="pres">
      <dgm:prSet presAssocID="{91C0DB2D-0EA4-4651-BB52-3A434F962ED8}" presName="chevron5" presStyleLbl="alignNode1" presStyleIdx="4" presStyleCnt="21"/>
      <dgm:spPr/>
    </dgm:pt>
    <dgm:pt modelId="{C828A052-B61B-4D97-AF0D-BC40C0A9E5BB}" type="pres">
      <dgm:prSet presAssocID="{91C0DB2D-0EA4-4651-BB52-3A434F962ED8}" presName="chevron6" presStyleLbl="alignNode1" presStyleIdx="5" presStyleCnt="21"/>
      <dgm:spPr/>
    </dgm:pt>
    <dgm:pt modelId="{8C019D2C-1D09-4371-8630-366114C44239}" type="pres">
      <dgm:prSet presAssocID="{91C0DB2D-0EA4-4651-BB52-3A434F962ED8}" presName="chevron7" presStyleLbl="alignNode1" presStyleIdx="6" presStyleCnt="21"/>
      <dgm:spPr/>
    </dgm:pt>
    <dgm:pt modelId="{0E7CEC42-14B8-4F64-B4B3-9595A3969930}" type="pres">
      <dgm:prSet presAssocID="{91C0DB2D-0EA4-4651-BB52-3A434F962ED8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</dgm:pt>
    <dgm:pt modelId="{25F8B5B6-C84D-495B-966D-2276CF363292}" type="pres">
      <dgm:prSet presAssocID="{F3F1C544-1C3B-489A-ACC6-982087344DD1}" presName="sibTrans" presStyleCnt="0"/>
      <dgm:spPr/>
    </dgm:pt>
    <dgm:pt modelId="{E1C7E70E-787A-4FE5-83D9-430F5EE36AC1}" type="pres">
      <dgm:prSet presAssocID="{70241B65-39D0-4923-AFC9-DED6DF12F98E}" presName="parenttextcomposite" presStyleCnt="0"/>
      <dgm:spPr/>
    </dgm:pt>
    <dgm:pt modelId="{E881FE95-9C24-4BF8-87A9-A8C467789D58}" type="pres">
      <dgm:prSet presAssocID="{70241B65-39D0-4923-AFC9-DED6DF12F98E}" presName="parenttext" presStyleLbl="revTx" presStyleIdx="1" presStyleCnt="3" custLinFactNeighborX="642" custLinFactNeighborY="991">
        <dgm:presLayoutVars>
          <dgm:chMax/>
          <dgm:chPref val="2"/>
          <dgm:bulletEnabled val="1"/>
        </dgm:presLayoutVars>
      </dgm:prSet>
      <dgm:spPr/>
    </dgm:pt>
    <dgm:pt modelId="{D1F45C2A-828D-4A42-B2E3-23BF94C0DB2F}" type="pres">
      <dgm:prSet presAssocID="{70241B65-39D0-4923-AFC9-DED6DF12F98E}" presName="composite" presStyleCnt="0"/>
      <dgm:spPr/>
    </dgm:pt>
    <dgm:pt modelId="{0AFA5E7C-7D2F-4BBD-93BD-7D64EAEF9F2C}" type="pres">
      <dgm:prSet presAssocID="{70241B65-39D0-4923-AFC9-DED6DF12F98E}" presName="chevron1" presStyleLbl="alignNode1" presStyleIdx="7" presStyleCnt="21"/>
      <dgm:spPr/>
    </dgm:pt>
    <dgm:pt modelId="{5AEB2324-3EA6-4C91-ABC6-5904140A9AB2}" type="pres">
      <dgm:prSet presAssocID="{70241B65-39D0-4923-AFC9-DED6DF12F98E}" presName="chevron2" presStyleLbl="alignNode1" presStyleIdx="8" presStyleCnt="21"/>
      <dgm:spPr/>
    </dgm:pt>
    <dgm:pt modelId="{C85E77AF-8B16-40F2-BE3F-4816EBFCFA3E}" type="pres">
      <dgm:prSet presAssocID="{70241B65-39D0-4923-AFC9-DED6DF12F98E}" presName="chevron3" presStyleLbl="alignNode1" presStyleIdx="9" presStyleCnt="21"/>
      <dgm:spPr/>
    </dgm:pt>
    <dgm:pt modelId="{C7B645FE-1241-4510-804F-02B89FDC1D09}" type="pres">
      <dgm:prSet presAssocID="{70241B65-39D0-4923-AFC9-DED6DF12F98E}" presName="chevron4" presStyleLbl="alignNode1" presStyleIdx="10" presStyleCnt="21"/>
      <dgm:spPr/>
    </dgm:pt>
    <dgm:pt modelId="{8DD8E0D2-9655-4C5D-9027-F6A6B21E933A}" type="pres">
      <dgm:prSet presAssocID="{70241B65-39D0-4923-AFC9-DED6DF12F98E}" presName="chevron5" presStyleLbl="alignNode1" presStyleIdx="11" presStyleCnt="21"/>
      <dgm:spPr/>
    </dgm:pt>
    <dgm:pt modelId="{15DA1C16-C299-4B32-9C51-126C401823C3}" type="pres">
      <dgm:prSet presAssocID="{70241B65-39D0-4923-AFC9-DED6DF12F98E}" presName="chevron6" presStyleLbl="alignNode1" presStyleIdx="12" presStyleCnt="21"/>
      <dgm:spPr/>
    </dgm:pt>
    <dgm:pt modelId="{26EFBD3D-86C1-4761-8789-05B2902AB67D}" type="pres">
      <dgm:prSet presAssocID="{70241B65-39D0-4923-AFC9-DED6DF12F98E}" presName="chevron7" presStyleLbl="alignNode1" presStyleIdx="13" presStyleCnt="21"/>
      <dgm:spPr/>
    </dgm:pt>
    <dgm:pt modelId="{83880FCF-CBC2-4136-8814-C46F89C92894}" type="pres">
      <dgm:prSet presAssocID="{70241B65-39D0-4923-AFC9-DED6DF12F98E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</dgm:pt>
    <dgm:pt modelId="{A75B5ED3-5AB4-4F1E-AD18-66C783A87196}" type="pres">
      <dgm:prSet presAssocID="{8464604A-C0BC-48FF-AF82-93C6D72F1923}" presName="sibTrans" presStyleCnt="0"/>
      <dgm:spPr/>
    </dgm:pt>
    <dgm:pt modelId="{CCEC529E-8738-409B-953C-425D1210A7A2}" type="pres">
      <dgm:prSet presAssocID="{071919B5-9827-44F8-AF07-30C8D06682CB}" presName="parenttextcomposite" presStyleCnt="0"/>
      <dgm:spPr/>
    </dgm:pt>
    <dgm:pt modelId="{CD24D5AA-1423-4CB7-BE3B-17891EFF4B93}" type="pres">
      <dgm:prSet presAssocID="{071919B5-9827-44F8-AF07-30C8D06682CB}" presName="parenttext" presStyleLbl="revTx" presStyleIdx="2" presStyleCnt="3">
        <dgm:presLayoutVars>
          <dgm:chMax/>
          <dgm:chPref val="2"/>
          <dgm:bulletEnabled val="1"/>
        </dgm:presLayoutVars>
      </dgm:prSet>
      <dgm:spPr/>
    </dgm:pt>
    <dgm:pt modelId="{4269F391-0A84-4B6C-A4B4-781E5B41B9AB}" type="pres">
      <dgm:prSet presAssocID="{071919B5-9827-44F8-AF07-30C8D06682CB}" presName="composite" presStyleCnt="0"/>
      <dgm:spPr/>
    </dgm:pt>
    <dgm:pt modelId="{DECBADBA-413E-4100-BE29-99C169858326}" type="pres">
      <dgm:prSet presAssocID="{071919B5-9827-44F8-AF07-30C8D06682CB}" presName="chevron1" presStyleLbl="alignNode1" presStyleIdx="14" presStyleCnt="21"/>
      <dgm:spPr/>
    </dgm:pt>
    <dgm:pt modelId="{6091DF0A-04A0-44E4-9BC2-40A074167B25}" type="pres">
      <dgm:prSet presAssocID="{071919B5-9827-44F8-AF07-30C8D06682CB}" presName="chevron2" presStyleLbl="alignNode1" presStyleIdx="15" presStyleCnt="21"/>
      <dgm:spPr/>
    </dgm:pt>
    <dgm:pt modelId="{1436A15F-EB19-4CEA-A01B-78DFB83B0A98}" type="pres">
      <dgm:prSet presAssocID="{071919B5-9827-44F8-AF07-30C8D06682CB}" presName="chevron3" presStyleLbl="alignNode1" presStyleIdx="16" presStyleCnt="21"/>
      <dgm:spPr/>
    </dgm:pt>
    <dgm:pt modelId="{38D7F347-C1C6-424D-82A5-8C6097A3609C}" type="pres">
      <dgm:prSet presAssocID="{071919B5-9827-44F8-AF07-30C8D06682CB}" presName="chevron4" presStyleLbl="alignNode1" presStyleIdx="17" presStyleCnt="21"/>
      <dgm:spPr/>
    </dgm:pt>
    <dgm:pt modelId="{6B30D666-1217-4986-8DB5-6BB261747B2D}" type="pres">
      <dgm:prSet presAssocID="{071919B5-9827-44F8-AF07-30C8D06682CB}" presName="chevron5" presStyleLbl="alignNode1" presStyleIdx="18" presStyleCnt="21"/>
      <dgm:spPr/>
    </dgm:pt>
    <dgm:pt modelId="{584E369C-A0CF-4467-B5FA-322339247B0F}" type="pres">
      <dgm:prSet presAssocID="{071919B5-9827-44F8-AF07-30C8D06682CB}" presName="chevron6" presStyleLbl="alignNode1" presStyleIdx="19" presStyleCnt="21"/>
      <dgm:spPr/>
    </dgm:pt>
    <dgm:pt modelId="{7B7BAC6F-E541-4769-91A3-72C7AEEE9387}" type="pres">
      <dgm:prSet presAssocID="{071919B5-9827-44F8-AF07-30C8D06682CB}" presName="chevron7" presStyleLbl="alignNode1" presStyleIdx="20" presStyleCnt="21"/>
      <dgm:spPr/>
    </dgm:pt>
    <dgm:pt modelId="{3213ED36-B790-4F9A-97AF-2D14564DEA5B}" type="pres">
      <dgm:prSet presAssocID="{071919B5-9827-44F8-AF07-30C8D06682CB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7673B30C-F709-4358-AC24-2F0609CBAC41}" type="presOf" srcId="{071919B5-9827-44F8-AF07-30C8D06682CB}" destId="{CD24D5AA-1423-4CB7-BE3B-17891EFF4B93}" srcOrd="0" destOrd="0" presId="urn:microsoft.com/office/officeart/2008/layout/VerticalAccentList"/>
    <dgm:cxn modelId="{2DF1310F-EC32-427B-B68E-17628A0F5D5A}" type="presOf" srcId="{A107218B-A7D0-41EC-9548-5F4BEA5C1940}" destId="{0E7CEC42-14B8-4F64-B4B3-9595A3969930}" srcOrd="0" destOrd="0" presId="urn:microsoft.com/office/officeart/2008/layout/VerticalAccentList"/>
    <dgm:cxn modelId="{7D21950F-8B64-4C1D-B8E3-0A6C28E6E3EF}" srcId="{1FAC2C24-5123-4C7B-B44C-C1B821A3946E}" destId="{91C0DB2D-0EA4-4651-BB52-3A434F962ED8}" srcOrd="0" destOrd="0" parTransId="{42ED4E97-26FB-4081-863F-11634A1BF8FB}" sibTransId="{F3F1C544-1C3B-489A-ACC6-982087344DD1}"/>
    <dgm:cxn modelId="{CD1B0B1A-BA29-4D69-84E0-A3FEC217B3EB}" type="presOf" srcId="{91C0DB2D-0EA4-4651-BB52-3A434F962ED8}" destId="{B9712939-69F4-4676-9CC9-217121700E97}" srcOrd="0" destOrd="0" presId="urn:microsoft.com/office/officeart/2008/layout/VerticalAccentList"/>
    <dgm:cxn modelId="{EB0F112E-EE8F-4D32-8B6A-90A7CCB3ADA6}" srcId="{1FAC2C24-5123-4C7B-B44C-C1B821A3946E}" destId="{071919B5-9827-44F8-AF07-30C8D06682CB}" srcOrd="2" destOrd="0" parTransId="{AFE52C6C-4CC6-4961-8C5A-0469D7E53CBD}" sibTransId="{8CA67351-22D3-469F-92A8-919AA7555A1C}"/>
    <dgm:cxn modelId="{EF91A630-CE93-44B2-BC9C-3CB1B5366DC4}" type="presOf" srcId="{1FAC2C24-5123-4C7B-B44C-C1B821A3946E}" destId="{990D94CC-5946-4196-A386-C7FB2C688246}" srcOrd="0" destOrd="0" presId="urn:microsoft.com/office/officeart/2008/layout/VerticalAccentList"/>
    <dgm:cxn modelId="{4C267D5C-773B-4E0A-A628-D962FA2347F1}" srcId="{071919B5-9827-44F8-AF07-30C8D06682CB}" destId="{E2BE292D-F0C3-46AF-9A85-76A28005B22C}" srcOrd="0" destOrd="0" parTransId="{58278268-C4C0-4290-A310-348D46F09644}" sibTransId="{95A0B8E2-74D1-4AE8-88A8-A7A46D552DE8}"/>
    <dgm:cxn modelId="{B264805C-43F4-4927-B6CB-571D09790C2F}" srcId="{071919B5-9827-44F8-AF07-30C8D06682CB}" destId="{784C599C-D313-4ED1-976B-1806722E5200}" srcOrd="1" destOrd="0" parTransId="{8637A517-3D38-48AA-910E-376A88FA458A}" sibTransId="{AAC9E220-9003-468E-8E2C-093E3CF831C6}"/>
    <dgm:cxn modelId="{3005D843-1789-4DC4-AB1B-650F5A93EBCD}" srcId="{70241B65-39D0-4923-AFC9-DED6DF12F98E}" destId="{9C6F9B75-20BF-432C-9386-DF5C6C2C0DD3}" srcOrd="1" destOrd="0" parTransId="{FB11EDE3-52D7-4F92-BEAC-91846432BD6F}" sibTransId="{F4092F35-F2AC-42DB-A446-8E5D978D70B9}"/>
    <dgm:cxn modelId="{B4040468-1643-4C44-BA9D-931DACC752CE}" type="presOf" srcId="{AC962992-594F-48AE-BE12-6A104F22643A}" destId="{0E7CEC42-14B8-4F64-B4B3-9595A3969930}" srcOrd="0" destOrd="1" presId="urn:microsoft.com/office/officeart/2008/layout/VerticalAccentList"/>
    <dgm:cxn modelId="{2FCBD64B-0495-4613-9BC3-C5AAB7690DBA}" type="presOf" srcId="{9C6F9B75-20BF-432C-9386-DF5C6C2C0DD3}" destId="{83880FCF-CBC2-4136-8814-C46F89C92894}" srcOrd="0" destOrd="1" presId="urn:microsoft.com/office/officeart/2008/layout/VerticalAccentList"/>
    <dgm:cxn modelId="{CAA71D54-6CB6-4BF4-8EE0-74D6B147126B}" type="presOf" srcId="{70241B65-39D0-4923-AFC9-DED6DF12F98E}" destId="{E881FE95-9C24-4BF8-87A9-A8C467789D58}" srcOrd="0" destOrd="0" presId="urn:microsoft.com/office/officeart/2008/layout/VerticalAccentList"/>
    <dgm:cxn modelId="{7C4C5D90-449B-43A4-9B3C-60A3A5D11051}" type="presOf" srcId="{784C599C-D313-4ED1-976B-1806722E5200}" destId="{3213ED36-B790-4F9A-97AF-2D14564DEA5B}" srcOrd="0" destOrd="1" presId="urn:microsoft.com/office/officeart/2008/layout/VerticalAccentList"/>
    <dgm:cxn modelId="{6DE1A99F-FE57-4F14-8BE5-D21C383BDB63}" type="presOf" srcId="{277C96B0-ACB1-434E-9BA5-D5E217011E65}" destId="{83880FCF-CBC2-4136-8814-C46F89C92894}" srcOrd="0" destOrd="0" presId="urn:microsoft.com/office/officeart/2008/layout/VerticalAccentList"/>
    <dgm:cxn modelId="{D633EAB7-EAC0-40DF-B030-3868F9141BF2}" srcId="{91C0DB2D-0EA4-4651-BB52-3A434F962ED8}" destId="{AC962992-594F-48AE-BE12-6A104F22643A}" srcOrd="1" destOrd="0" parTransId="{859549B8-034C-483F-8723-5A4563B2151C}" sibTransId="{28BAADF5-8DBA-44A6-80AA-CA7F07304243}"/>
    <dgm:cxn modelId="{FA547AB8-1831-4869-85F6-D9492C5FEAEC}" srcId="{91C0DB2D-0EA4-4651-BB52-3A434F962ED8}" destId="{A107218B-A7D0-41EC-9548-5F4BEA5C1940}" srcOrd="0" destOrd="0" parTransId="{42B6B3F3-9EEA-4B12-B3ED-7F47FAF236A3}" sibTransId="{50AFAFC4-5A42-4034-BD63-CBF146BD28A6}"/>
    <dgm:cxn modelId="{78729CE6-DE11-4B2E-A41D-DD69AEDE80EE}" srcId="{1FAC2C24-5123-4C7B-B44C-C1B821A3946E}" destId="{70241B65-39D0-4923-AFC9-DED6DF12F98E}" srcOrd="1" destOrd="0" parTransId="{0E759ACC-CE9B-42A0-919B-A9E3FBC994C9}" sibTransId="{8464604A-C0BC-48FF-AF82-93C6D72F1923}"/>
    <dgm:cxn modelId="{5AD155F9-8242-49D6-A0B1-E95879A01251}" type="presOf" srcId="{E2BE292D-F0C3-46AF-9A85-76A28005B22C}" destId="{3213ED36-B790-4F9A-97AF-2D14564DEA5B}" srcOrd="0" destOrd="0" presId="urn:microsoft.com/office/officeart/2008/layout/VerticalAccentList"/>
    <dgm:cxn modelId="{9FEA9FFB-2C5E-4BD3-959E-72419FCCF443}" srcId="{70241B65-39D0-4923-AFC9-DED6DF12F98E}" destId="{277C96B0-ACB1-434E-9BA5-D5E217011E65}" srcOrd="0" destOrd="0" parTransId="{5D690C30-FE7E-40E9-8000-F2DC43C46E1B}" sibTransId="{B475F992-A590-454D-B5B5-162CDBC2647A}"/>
    <dgm:cxn modelId="{CEE368EC-E776-41FD-A4AD-8DC658563FCD}" type="presParOf" srcId="{990D94CC-5946-4196-A386-C7FB2C688246}" destId="{8044401A-F766-4412-AD96-3DC9C24DF78E}" srcOrd="0" destOrd="0" presId="urn:microsoft.com/office/officeart/2008/layout/VerticalAccentList"/>
    <dgm:cxn modelId="{C00686BA-8B4D-4CBF-A539-8E9B1F440FC7}" type="presParOf" srcId="{8044401A-F766-4412-AD96-3DC9C24DF78E}" destId="{B9712939-69F4-4676-9CC9-217121700E97}" srcOrd="0" destOrd="0" presId="urn:microsoft.com/office/officeart/2008/layout/VerticalAccentList"/>
    <dgm:cxn modelId="{8EC7C36E-82BA-4795-B2E6-F6C80A017B9E}" type="presParOf" srcId="{990D94CC-5946-4196-A386-C7FB2C688246}" destId="{D81472A8-06DF-402B-8B0F-6F338D189397}" srcOrd="1" destOrd="0" presId="urn:microsoft.com/office/officeart/2008/layout/VerticalAccentList"/>
    <dgm:cxn modelId="{32FFDED4-3025-41B2-9084-F5B997E6E9EC}" type="presParOf" srcId="{D81472A8-06DF-402B-8B0F-6F338D189397}" destId="{6824860A-F6F5-4F71-A114-9D56CD81DAA7}" srcOrd="0" destOrd="0" presId="urn:microsoft.com/office/officeart/2008/layout/VerticalAccentList"/>
    <dgm:cxn modelId="{CF4C903D-48A6-4D8C-BF4E-BDD443853AA6}" type="presParOf" srcId="{D81472A8-06DF-402B-8B0F-6F338D189397}" destId="{21CABFBB-6412-43B3-BDB3-607E35EA6BD2}" srcOrd="1" destOrd="0" presId="urn:microsoft.com/office/officeart/2008/layout/VerticalAccentList"/>
    <dgm:cxn modelId="{C037A600-BADE-4486-A271-96910099D69B}" type="presParOf" srcId="{D81472A8-06DF-402B-8B0F-6F338D189397}" destId="{40024F28-AA9D-451F-96E6-EFE885981796}" srcOrd="2" destOrd="0" presId="urn:microsoft.com/office/officeart/2008/layout/VerticalAccentList"/>
    <dgm:cxn modelId="{A3B38435-D935-470C-90DC-BE1C4D8179C1}" type="presParOf" srcId="{D81472A8-06DF-402B-8B0F-6F338D189397}" destId="{0F32D753-69F5-4A5B-8819-72CCE94F58B8}" srcOrd="3" destOrd="0" presId="urn:microsoft.com/office/officeart/2008/layout/VerticalAccentList"/>
    <dgm:cxn modelId="{CBC85C5E-A15B-4CF3-A2AA-0F1C4606FD98}" type="presParOf" srcId="{D81472A8-06DF-402B-8B0F-6F338D189397}" destId="{742D14DB-62D0-4D81-92BA-F2678BA077F7}" srcOrd="4" destOrd="0" presId="urn:microsoft.com/office/officeart/2008/layout/VerticalAccentList"/>
    <dgm:cxn modelId="{DCA78591-B5A4-4F33-8ADA-2A343C4CA63D}" type="presParOf" srcId="{D81472A8-06DF-402B-8B0F-6F338D189397}" destId="{C828A052-B61B-4D97-AF0D-BC40C0A9E5BB}" srcOrd="5" destOrd="0" presId="urn:microsoft.com/office/officeart/2008/layout/VerticalAccentList"/>
    <dgm:cxn modelId="{62E635CF-A8A9-4AD1-B3EB-66B8A0893A1D}" type="presParOf" srcId="{D81472A8-06DF-402B-8B0F-6F338D189397}" destId="{8C019D2C-1D09-4371-8630-366114C44239}" srcOrd="6" destOrd="0" presId="urn:microsoft.com/office/officeart/2008/layout/VerticalAccentList"/>
    <dgm:cxn modelId="{0A68A58A-2553-4BC7-AC8F-B74199C9A8AC}" type="presParOf" srcId="{D81472A8-06DF-402B-8B0F-6F338D189397}" destId="{0E7CEC42-14B8-4F64-B4B3-9595A3969930}" srcOrd="7" destOrd="0" presId="urn:microsoft.com/office/officeart/2008/layout/VerticalAccentList"/>
    <dgm:cxn modelId="{085BEE74-1B31-44C8-AF8A-8A165726F3A7}" type="presParOf" srcId="{990D94CC-5946-4196-A386-C7FB2C688246}" destId="{25F8B5B6-C84D-495B-966D-2276CF363292}" srcOrd="2" destOrd="0" presId="urn:microsoft.com/office/officeart/2008/layout/VerticalAccentList"/>
    <dgm:cxn modelId="{97B84C01-E030-4EF2-93EF-90BF7882D9B9}" type="presParOf" srcId="{990D94CC-5946-4196-A386-C7FB2C688246}" destId="{E1C7E70E-787A-4FE5-83D9-430F5EE36AC1}" srcOrd="3" destOrd="0" presId="urn:microsoft.com/office/officeart/2008/layout/VerticalAccentList"/>
    <dgm:cxn modelId="{CF8F0F15-F3B4-48D6-9979-4B35DE530C48}" type="presParOf" srcId="{E1C7E70E-787A-4FE5-83D9-430F5EE36AC1}" destId="{E881FE95-9C24-4BF8-87A9-A8C467789D58}" srcOrd="0" destOrd="0" presId="urn:microsoft.com/office/officeart/2008/layout/VerticalAccentList"/>
    <dgm:cxn modelId="{D904747B-3D88-43E8-B63C-52D07BAAB02A}" type="presParOf" srcId="{990D94CC-5946-4196-A386-C7FB2C688246}" destId="{D1F45C2A-828D-4A42-B2E3-23BF94C0DB2F}" srcOrd="4" destOrd="0" presId="urn:microsoft.com/office/officeart/2008/layout/VerticalAccentList"/>
    <dgm:cxn modelId="{6829C5E7-3473-4B3B-835D-6E7013B85825}" type="presParOf" srcId="{D1F45C2A-828D-4A42-B2E3-23BF94C0DB2F}" destId="{0AFA5E7C-7D2F-4BBD-93BD-7D64EAEF9F2C}" srcOrd="0" destOrd="0" presId="urn:microsoft.com/office/officeart/2008/layout/VerticalAccentList"/>
    <dgm:cxn modelId="{F6A8CCF9-72A0-4485-9389-59CC31E8BBDA}" type="presParOf" srcId="{D1F45C2A-828D-4A42-B2E3-23BF94C0DB2F}" destId="{5AEB2324-3EA6-4C91-ABC6-5904140A9AB2}" srcOrd="1" destOrd="0" presId="urn:microsoft.com/office/officeart/2008/layout/VerticalAccentList"/>
    <dgm:cxn modelId="{5B32FF29-8E30-486C-8614-948A8048650E}" type="presParOf" srcId="{D1F45C2A-828D-4A42-B2E3-23BF94C0DB2F}" destId="{C85E77AF-8B16-40F2-BE3F-4816EBFCFA3E}" srcOrd="2" destOrd="0" presId="urn:microsoft.com/office/officeart/2008/layout/VerticalAccentList"/>
    <dgm:cxn modelId="{F2F4FCEC-C782-406B-B590-B1FEE9725791}" type="presParOf" srcId="{D1F45C2A-828D-4A42-B2E3-23BF94C0DB2F}" destId="{C7B645FE-1241-4510-804F-02B89FDC1D09}" srcOrd="3" destOrd="0" presId="urn:microsoft.com/office/officeart/2008/layout/VerticalAccentList"/>
    <dgm:cxn modelId="{224C63A6-B68E-4C68-A1D6-B9FB6ABEF409}" type="presParOf" srcId="{D1F45C2A-828D-4A42-B2E3-23BF94C0DB2F}" destId="{8DD8E0D2-9655-4C5D-9027-F6A6B21E933A}" srcOrd="4" destOrd="0" presId="urn:microsoft.com/office/officeart/2008/layout/VerticalAccentList"/>
    <dgm:cxn modelId="{4C52F0BE-2A98-49F1-B1CB-7154D2CA3F00}" type="presParOf" srcId="{D1F45C2A-828D-4A42-B2E3-23BF94C0DB2F}" destId="{15DA1C16-C299-4B32-9C51-126C401823C3}" srcOrd="5" destOrd="0" presId="urn:microsoft.com/office/officeart/2008/layout/VerticalAccentList"/>
    <dgm:cxn modelId="{C44C2E9F-B88D-4AEB-A703-9FAC7EEAC47A}" type="presParOf" srcId="{D1F45C2A-828D-4A42-B2E3-23BF94C0DB2F}" destId="{26EFBD3D-86C1-4761-8789-05B2902AB67D}" srcOrd="6" destOrd="0" presId="urn:microsoft.com/office/officeart/2008/layout/VerticalAccentList"/>
    <dgm:cxn modelId="{952304A5-FC53-4056-BDF5-EC0D6F0886A1}" type="presParOf" srcId="{D1F45C2A-828D-4A42-B2E3-23BF94C0DB2F}" destId="{83880FCF-CBC2-4136-8814-C46F89C92894}" srcOrd="7" destOrd="0" presId="urn:microsoft.com/office/officeart/2008/layout/VerticalAccentList"/>
    <dgm:cxn modelId="{6E24CABA-81FB-40A3-8DCE-C698E1F211AA}" type="presParOf" srcId="{990D94CC-5946-4196-A386-C7FB2C688246}" destId="{A75B5ED3-5AB4-4F1E-AD18-66C783A87196}" srcOrd="5" destOrd="0" presId="urn:microsoft.com/office/officeart/2008/layout/VerticalAccentList"/>
    <dgm:cxn modelId="{CA72A7D8-14BC-4815-B53C-A30E1FE933E1}" type="presParOf" srcId="{990D94CC-5946-4196-A386-C7FB2C688246}" destId="{CCEC529E-8738-409B-953C-425D1210A7A2}" srcOrd="6" destOrd="0" presId="urn:microsoft.com/office/officeart/2008/layout/VerticalAccentList"/>
    <dgm:cxn modelId="{04FE02CD-80FE-4F4F-A6B8-C796A1A1A0AE}" type="presParOf" srcId="{CCEC529E-8738-409B-953C-425D1210A7A2}" destId="{CD24D5AA-1423-4CB7-BE3B-17891EFF4B93}" srcOrd="0" destOrd="0" presId="urn:microsoft.com/office/officeart/2008/layout/VerticalAccentList"/>
    <dgm:cxn modelId="{595EA549-2F19-4534-BB6B-220774EAAF50}" type="presParOf" srcId="{990D94CC-5946-4196-A386-C7FB2C688246}" destId="{4269F391-0A84-4B6C-A4B4-781E5B41B9AB}" srcOrd="7" destOrd="0" presId="urn:microsoft.com/office/officeart/2008/layout/VerticalAccentList"/>
    <dgm:cxn modelId="{8BFCBFE2-CB6E-4349-B300-806838C40B0E}" type="presParOf" srcId="{4269F391-0A84-4B6C-A4B4-781E5B41B9AB}" destId="{DECBADBA-413E-4100-BE29-99C169858326}" srcOrd="0" destOrd="0" presId="urn:microsoft.com/office/officeart/2008/layout/VerticalAccentList"/>
    <dgm:cxn modelId="{8C9F6A5B-C89B-49C2-BC2C-BAB236CC3C99}" type="presParOf" srcId="{4269F391-0A84-4B6C-A4B4-781E5B41B9AB}" destId="{6091DF0A-04A0-44E4-9BC2-40A074167B25}" srcOrd="1" destOrd="0" presId="urn:microsoft.com/office/officeart/2008/layout/VerticalAccentList"/>
    <dgm:cxn modelId="{2C2F927C-7E42-4386-927C-8D1FA9BF2385}" type="presParOf" srcId="{4269F391-0A84-4B6C-A4B4-781E5B41B9AB}" destId="{1436A15F-EB19-4CEA-A01B-78DFB83B0A98}" srcOrd="2" destOrd="0" presId="urn:microsoft.com/office/officeart/2008/layout/VerticalAccentList"/>
    <dgm:cxn modelId="{14C37699-3488-4594-BCDC-72EB25E5AECE}" type="presParOf" srcId="{4269F391-0A84-4B6C-A4B4-781E5B41B9AB}" destId="{38D7F347-C1C6-424D-82A5-8C6097A3609C}" srcOrd="3" destOrd="0" presId="urn:microsoft.com/office/officeart/2008/layout/VerticalAccentList"/>
    <dgm:cxn modelId="{2FFCE401-5562-408F-A422-273755893BBD}" type="presParOf" srcId="{4269F391-0A84-4B6C-A4B4-781E5B41B9AB}" destId="{6B30D666-1217-4986-8DB5-6BB261747B2D}" srcOrd="4" destOrd="0" presId="urn:microsoft.com/office/officeart/2008/layout/VerticalAccentList"/>
    <dgm:cxn modelId="{FF1C015E-C6E1-4470-9F81-DF48AC3EC5AE}" type="presParOf" srcId="{4269F391-0A84-4B6C-A4B4-781E5B41B9AB}" destId="{584E369C-A0CF-4467-B5FA-322339247B0F}" srcOrd="5" destOrd="0" presId="urn:microsoft.com/office/officeart/2008/layout/VerticalAccentList"/>
    <dgm:cxn modelId="{0C82E099-6922-4A8A-B3BD-697A18DB3C57}" type="presParOf" srcId="{4269F391-0A84-4B6C-A4B4-781E5B41B9AB}" destId="{7B7BAC6F-E541-4769-91A3-72C7AEEE9387}" srcOrd="6" destOrd="0" presId="urn:microsoft.com/office/officeart/2008/layout/VerticalAccentList"/>
    <dgm:cxn modelId="{2EBEB99F-3A29-4016-BF6D-D86C1CF44BB7}" type="presParOf" srcId="{4269F391-0A84-4B6C-A4B4-781E5B41B9AB}" destId="{3213ED36-B790-4F9A-97AF-2D14564DEA5B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FAC2C24-5123-4C7B-B44C-C1B821A3946E}" type="doc">
      <dgm:prSet loTypeId="urn:microsoft.com/office/officeart/2008/layout/VerticalAccent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1C0DB2D-0EA4-4651-BB52-3A434F962ED8}">
      <dgm:prSet phldrT="[Text]" custT="1"/>
      <dgm:spPr/>
      <dgm:t>
        <a:bodyPr/>
        <a:lstStyle/>
        <a:p>
          <a:pPr algn="l"/>
          <a:r>
            <a:rPr lang="en-US" sz="1200" b="1" dirty="0">
              <a:latin typeface="Times New Roman" panose="02020603050405020304" pitchFamily="18" charset="0"/>
              <a:cs typeface="Times New Roman" panose="02020603050405020304" pitchFamily="18" charset="0"/>
            </a:rPr>
            <a:t>[10] </a:t>
          </a:r>
          <a:r>
            <a:rPr lang="en-US" sz="1200" dirty="0"/>
            <a:t>RIAZ ULLAH KHAN, , XIAOSONG ZHANG, MAMOUN ALAZEB, </a:t>
          </a:r>
          <a:r>
            <a:rPr lang="en-US" sz="1200" b="1" dirty="0"/>
            <a:t>RAJESH KUMAR</a:t>
          </a:r>
          <a:br>
            <a:rPr lang="en-US" sz="1600" b="0" dirty="0"/>
          </a:br>
          <a:endParaRPr lang="en-US" sz="1600" b="0" dirty="0"/>
        </a:p>
      </dgm:t>
    </dgm:pt>
    <dgm:pt modelId="{F3F1C544-1C3B-489A-ACC6-982087344DD1}" type="sibTrans" cxnId="{7D21950F-8B64-4C1D-B8E3-0A6C28E6E3EF}">
      <dgm:prSet/>
      <dgm:spPr/>
      <dgm:t>
        <a:bodyPr/>
        <a:lstStyle/>
        <a:p>
          <a:endParaRPr lang="en-US"/>
        </a:p>
      </dgm:t>
    </dgm:pt>
    <dgm:pt modelId="{42ED4E97-26FB-4081-863F-11634A1BF8FB}" type="parTrans" cxnId="{7D21950F-8B64-4C1D-B8E3-0A6C28E6E3EF}">
      <dgm:prSet/>
      <dgm:spPr/>
      <dgm:t>
        <a:bodyPr/>
        <a:lstStyle/>
        <a:p>
          <a:endParaRPr lang="en-US"/>
        </a:p>
      </dgm:t>
    </dgm:pt>
    <dgm:pt modelId="{A107218B-A7D0-41EC-9548-5F4BEA5C1940}">
      <dgm:prSet phldrT="[Text]" custT="1"/>
      <dgm:spPr/>
      <dgm:t>
        <a:bodyPr/>
        <a:lstStyle/>
        <a:p>
          <a:r>
            <a:rPr lang="en-IN" sz="1400" b="1" i="0" dirty="0"/>
            <a:t>An Improved Convolutional Neural Network model for Intrusion Detection in Networks </a:t>
          </a:r>
          <a:endParaRPr lang="en-US" sz="1400" b="1" i="0" dirty="0"/>
        </a:p>
      </dgm:t>
    </dgm:pt>
    <dgm:pt modelId="{50AFAFC4-5A42-4034-BD63-CBF146BD28A6}" type="sibTrans" cxnId="{FA547AB8-1831-4869-85F6-D9492C5FEAEC}">
      <dgm:prSet/>
      <dgm:spPr/>
      <dgm:t>
        <a:bodyPr/>
        <a:lstStyle/>
        <a:p>
          <a:endParaRPr lang="en-US"/>
        </a:p>
      </dgm:t>
    </dgm:pt>
    <dgm:pt modelId="{42B6B3F3-9EEA-4B12-B3ED-7F47FAF236A3}" type="parTrans" cxnId="{FA547AB8-1831-4869-85F6-D9492C5FEAEC}">
      <dgm:prSet/>
      <dgm:spPr/>
      <dgm:t>
        <a:bodyPr/>
        <a:lstStyle/>
        <a:p>
          <a:endParaRPr lang="en-US"/>
        </a:p>
      </dgm:t>
    </dgm:pt>
    <dgm:pt modelId="{AC962992-594F-48AE-BE12-6A104F22643A}">
      <dgm:prSet phldrT="[Text]" custT="1"/>
      <dgm:spPr/>
      <dgm:t>
        <a:bodyPr/>
        <a:lstStyle/>
        <a:p>
          <a:r>
            <a:rPr lang="en-IN" sz="1400" dirty="0"/>
            <a:t>International Conferences on Cyber Security and Communication Systems (ICCSCS2018)</a:t>
          </a:r>
          <a:endParaRPr lang="en-US" sz="1400" dirty="0"/>
        </a:p>
      </dgm:t>
    </dgm:pt>
    <dgm:pt modelId="{28BAADF5-8DBA-44A6-80AA-CA7F07304243}" type="sibTrans" cxnId="{D633EAB7-EAC0-40DF-B030-3868F9141BF2}">
      <dgm:prSet/>
      <dgm:spPr/>
      <dgm:t>
        <a:bodyPr/>
        <a:lstStyle/>
        <a:p>
          <a:endParaRPr lang="en-US"/>
        </a:p>
      </dgm:t>
    </dgm:pt>
    <dgm:pt modelId="{859549B8-034C-483F-8723-5A4563B2151C}" type="parTrans" cxnId="{D633EAB7-EAC0-40DF-B030-3868F9141BF2}">
      <dgm:prSet/>
      <dgm:spPr/>
      <dgm:t>
        <a:bodyPr/>
        <a:lstStyle/>
        <a:p>
          <a:endParaRPr lang="en-US"/>
        </a:p>
      </dgm:t>
    </dgm:pt>
    <dgm:pt modelId="{990D94CC-5946-4196-A386-C7FB2C688246}" type="pres">
      <dgm:prSet presAssocID="{1FAC2C24-5123-4C7B-B44C-C1B821A3946E}" presName="Name0" presStyleCnt="0">
        <dgm:presLayoutVars>
          <dgm:chMax/>
          <dgm:chPref/>
          <dgm:dir/>
        </dgm:presLayoutVars>
      </dgm:prSet>
      <dgm:spPr/>
    </dgm:pt>
    <dgm:pt modelId="{8044401A-F766-4412-AD96-3DC9C24DF78E}" type="pres">
      <dgm:prSet presAssocID="{91C0DB2D-0EA4-4651-BB52-3A434F962ED8}" presName="parenttextcomposite" presStyleCnt="0"/>
      <dgm:spPr/>
    </dgm:pt>
    <dgm:pt modelId="{B9712939-69F4-4676-9CC9-217121700E97}" type="pres">
      <dgm:prSet presAssocID="{91C0DB2D-0EA4-4651-BB52-3A434F962ED8}" presName="parenttext" presStyleLbl="revTx" presStyleIdx="0" presStyleCnt="1" custLinFactNeighborX="639" custLinFactNeighborY="172">
        <dgm:presLayoutVars>
          <dgm:chMax/>
          <dgm:chPref val="2"/>
          <dgm:bulletEnabled val="1"/>
        </dgm:presLayoutVars>
      </dgm:prSet>
      <dgm:spPr/>
    </dgm:pt>
    <dgm:pt modelId="{D81472A8-06DF-402B-8B0F-6F338D189397}" type="pres">
      <dgm:prSet presAssocID="{91C0DB2D-0EA4-4651-BB52-3A434F962ED8}" presName="composite" presStyleCnt="0"/>
      <dgm:spPr/>
    </dgm:pt>
    <dgm:pt modelId="{6824860A-F6F5-4F71-A114-9D56CD81DAA7}" type="pres">
      <dgm:prSet presAssocID="{91C0DB2D-0EA4-4651-BB52-3A434F962ED8}" presName="chevron1" presStyleLbl="alignNode1" presStyleIdx="0" presStyleCnt="7"/>
      <dgm:spPr/>
    </dgm:pt>
    <dgm:pt modelId="{21CABFBB-6412-43B3-BDB3-607E35EA6BD2}" type="pres">
      <dgm:prSet presAssocID="{91C0DB2D-0EA4-4651-BB52-3A434F962ED8}" presName="chevron2" presStyleLbl="alignNode1" presStyleIdx="1" presStyleCnt="7"/>
      <dgm:spPr/>
    </dgm:pt>
    <dgm:pt modelId="{40024F28-AA9D-451F-96E6-EFE885981796}" type="pres">
      <dgm:prSet presAssocID="{91C0DB2D-0EA4-4651-BB52-3A434F962ED8}" presName="chevron3" presStyleLbl="alignNode1" presStyleIdx="2" presStyleCnt="7"/>
      <dgm:spPr/>
    </dgm:pt>
    <dgm:pt modelId="{0F32D753-69F5-4A5B-8819-72CCE94F58B8}" type="pres">
      <dgm:prSet presAssocID="{91C0DB2D-0EA4-4651-BB52-3A434F962ED8}" presName="chevron4" presStyleLbl="alignNode1" presStyleIdx="3" presStyleCnt="7"/>
      <dgm:spPr/>
    </dgm:pt>
    <dgm:pt modelId="{742D14DB-62D0-4D81-92BA-F2678BA077F7}" type="pres">
      <dgm:prSet presAssocID="{91C0DB2D-0EA4-4651-BB52-3A434F962ED8}" presName="chevron5" presStyleLbl="alignNode1" presStyleIdx="4" presStyleCnt="7"/>
      <dgm:spPr/>
    </dgm:pt>
    <dgm:pt modelId="{C828A052-B61B-4D97-AF0D-BC40C0A9E5BB}" type="pres">
      <dgm:prSet presAssocID="{91C0DB2D-0EA4-4651-BB52-3A434F962ED8}" presName="chevron6" presStyleLbl="alignNode1" presStyleIdx="5" presStyleCnt="7"/>
      <dgm:spPr/>
    </dgm:pt>
    <dgm:pt modelId="{8C019D2C-1D09-4371-8630-366114C44239}" type="pres">
      <dgm:prSet presAssocID="{91C0DB2D-0EA4-4651-BB52-3A434F962ED8}" presName="chevron7" presStyleLbl="alignNode1" presStyleIdx="6" presStyleCnt="7"/>
      <dgm:spPr/>
    </dgm:pt>
    <dgm:pt modelId="{0E7CEC42-14B8-4F64-B4B3-9595A3969930}" type="pres">
      <dgm:prSet presAssocID="{91C0DB2D-0EA4-4651-BB52-3A434F962ED8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</dgm:pt>
  </dgm:ptLst>
  <dgm:cxnLst>
    <dgm:cxn modelId="{2DF1310F-EC32-427B-B68E-17628A0F5D5A}" type="presOf" srcId="{A107218B-A7D0-41EC-9548-5F4BEA5C1940}" destId="{0E7CEC42-14B8-4F64-B4B3-9595A3969930}" srcOrd="0" destOrd="0" presId="urn:microsoft.com/office/officeart/2008/layout/VerticalAccentList"/>
    <dgm:cxn modelId="{7D21950F-8B64-4C1D-B8E3-0A6C28E6E3EF}" srcId="{1FAC2C24-5123-4C7B-B44C-C1B821A3946E}" destId="{91C0DB2D-0EA4-4651-BB52-3A434F962ED8}" srcOrd="0" destOrd="0" parTransId="{42ED4E97-26FB-4081-863F-11634A1BF8FB}" sibTransId="{F3F1C544-1C3B-489A-ACC6-982087344DD1}"/>
    <dgm:cxn modelId="{CD1B0B1A-BA29-4D69-84E0-A3FEC217B3EB}" type="presOf" srcId="{91C0DB2D-0EA4-4651-BB52-3A434F962ED8}" destId="{B9712939-69F4-4676-9CC9-217121700E97}" srcOrd="0" destOrd="0" presId="urn:microsoft.com/office/officeart/2008/layout/VerticalAccentList"/>
    <dgm:cxn modelId="{EF91A630-CE93-44B2-BC9C-3CB1B5366DC4}" type="presOf" srcId="{1FAC2C24-5123-4C7B-B44C-C1B821A3946E}" destId="{990D94CC-5946-4196-A386-C7FB2C688246}" srcOrd="0" destOrd="0" presId="urn:microsoft.com/office/officeart/2008/layout/VerticalAccentList"/>
    <dgm:cxn modelId="{B4040468-1643-4C44-BA9D-931DACC752CE}" type="presOf" srcId="{AC962992-594F-48AE-BE12-6A104F22643A}" destId="{0E7CEC42-14B8-4F64-B4B3-9595A3969930}" srcOrd="0" destOrd="1" presId="urn:microsoft.com/office/officeart/2008/layout/VerticalAccentList"/>
    <dgm:cxn modelId="{D633EAB7-EAC0-40DF-B030-3868F9141BF2}" srcId="{91C0DB2D-0EA4-4651-BB52-3A434F962ED8}" destId="{AC962992-594F-48AE-BE12-6A104F22643A}" srcOrd="1" destOrd="0" parTransId="{859549B8-034C-483F-8723-5A4563B2151C}" sibTransId="{28BAADF5-8DBA-44A6-80AA-CA7F07304243}"/>
    <dgm:cxn modelId="{FA547AB8-1831-4869-85F6-D9492C5FEAEC}" srcId="{91C0DB2D-0EA4-4651-BB52-3A434F962ED8}" destId="{A107218B-A7D0-41EC-9548-5F4BEA5C1940}" srcOrd="0" destOrd="0" parTransId="{42B6B3F3-9EEA-4B12-B3ED-7F47FAF236A3}" sibTransId="{50AFAFC4-5A42-4034-BD63-CBF146BD28A6}"/>
    <dgm:cxn modelId="{CEE368EC-E776-41FD-A4AD-8DC658563FCD}" type="presParOf" srcId="{990D94CC-5946-4196-A386-C7FB2C688246}" destId="{8044401A-F766-4412-AD96-3DC9C24DF78E}" srcOrd="0" destOrd="0" presId="urn:microsoft.com/office/officeart/2008/layout/VerticalAccentList"/>
    <dgm:cxn modelId="{C00686BA-8B4D-4CBF-A539-8E9B1F440FC7}" type="presParOf" srcId="{8044401A-F766-4412-AD96-3DC9C24DF78E}" destId="{B9712939-69F4-4676-9CC9-217121700E97}" srcOrd="0" destOrd="0" presId="urn:microsoft.com/office/officeart/2008/layout/VerticalAccentList"/>
    <dgm:cxn modelId="{8EC7C36E-82BA-4795-B2E6-F6C80A017B9E}" type="presParOf" srcId="{990D94CC-5946-4196-A386-C7FB2C688246}" destId="{D81472A8-06DF-402B-8B0F-6F338D189397}" srcOrd="1" destOrd="0" presId="urn:microsoft.com/office/officeart/2008/layout/VerticalAccentList"/>
    <dgm:cxn modelId="{32FFDED4-3025-41B2-9084-F5B997E6E9EC}" type="presParOf" srcId="{D81472A8-06DF-402B-8B0F-6F338D189397}" destId="{6824860A-F6F5-4F71-A114-9D56CD81DAA7}" srcOrd="0" destOrd="0" presId="urn:microsoft.com/office/officeart/2008/layout/VerticalAccentList"/>
    <dgm:cxn modelId="{CF4C903D-48A6-4D8C-BF4E-BDD443853AA6}" type="presParOf" srcId="{D81472A8-06DF-402B-8B0F-6F338D189397}" destId="{21CABFBB-6412-43B3-BDB3-607E35EA6BD2}" srcOrd="1" destOrd="0" presId="urn:microsoft.com/office/officeart/2008/layout/VerticalAccentList"/>
    <dgm:cxn modelId="{C037A600-BADE-4486-A271-96910099D69B}" type="presParOf" srcId="{D81472A8-06DF-402B-8B0F-6F338D189397}" destId="{40024F28-AA9D-451F-96E6-EFE885981796}" srcOrd="2" destOrd="0" presId="urn:microsoft.com/office/officeart/2008/layout/VerticalAccentList"/>
    <dgm:cxn modelId="{A3B38435-D935-470C-90DC-BE1C4D8179C1}" type="presParOf" srcId="{D81472A8-06DF-402B-8B0F-6F338D189397}" destId="{0F32D753-69F5-4A5B-8819-72CCE94F58B8}" srcOrd="3" destOrd="0" presId="urn:microsoft.com/office/officeart/2008/layout/VerticalAccentList"/>
    <dgm:cxn modelId="{CBC85C5E-A15B-4CF3-A2AA-0F1C4606FD98}" type="presParOf" srcId="{D81472A8-06DF-402B-8B0F-6F338D189397}" destId="{742D14DB-62D0-4D81-92BA-F2678BA077F7}" srcOrd="4" destOrd="0" presId="urn:microsoft.com/office/officeart/2008/layout/VerticalAccentList"/>
    <dgm:cxn modelId="{DCA78591-B5A4-4F33-8ADA-2A343C4CA63D}" type="presParOf" srcId="{D81472A8-06DF-402B-8B0F-6F338D189397}" destId="{C828A052-B61B-4D97-AF0D-BC40C0A9E5BB}" srcOrd="5" destOrd="0" presId="urn:microsoft.com/office/officeart/2008/layout/VerticalAccentList"/>
    <dgm:cxn modelId="{62E635CF-A8A9-4AD1-B3EB-66B8A0893A1D}" type="presParOf" srcId="{D81472A8-06DF-402B-8B0F-6F338D189397}" destId="{8C019D2C-1D09-4371-8630-366114C44239}" srcOrd="6" destOrd="0" presId="urn:microsoft.com/office/officeart/2008/layout/VerticalAccentList"/>
    <dgm:cxn modelId="{0A68A58A-2553-4BC7-AC8F-B74199C9A8AC}" type="presParOf" srcId="{D81472A8-06DF-402B-8B0F-6F338D189397}" destId="{0E7CEC42-14B8-4F64-B4B3-9595A3969930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32CFA0-92AE-394F-85A7-D0C5EBA2C761}" type="doc">
      <dgm:prSet loTypeId="urn:microsoft.com/office/officeart/2005/8/layout/hProcess9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099B70C-33E8-E94C-B144-DFD562AFC673}">
      <dgm:prSet phldrT="[Text]"/>
      <dgm:spPr/>
      <dgm:t>
        <a:bodyPr/>
        <a:lstStyle/>
        <a:p>
          <a:pPr rtl="0"/>
          <a:r>
            <a:rPr lang="en-IN" dirty="0"/>
            <a:t>Spyware</a:t>
          </a:r>
          <a:endParaRPr lang="en-US" dirty="0"/>
        </a:p>
      </dgm:t>
    </dgm:pt>
    <dgm:pt modelId="{E0F36C1A-75F6-E742-934A-6945C6B54E6B}" type="parTrans" cxnId="{42196B57-105B-9D4E-821A-C21C389602B8}">
      <dgm:prSet/>
      <dgm:spPr/>
      <dgm:t>
        <a:bodyPr/>
        <a:lstStyle/>
        <a:p>
          <a:endParaRPr lang="en-US"/>
        </a:p>
      </dgm:t>
    </dgm:pt>
    <dgm:pt modelId="{53B67E05-2ECD-8440-B9F5-7D1706AB1E77}" type="sibTrans" cxnId="{42196B57-105B-9D4E-821A-C21C389602B8}">
      <dgm:prSet/>
      <dgm:spPr/>
      <dgm:t>
        <a:bodyPr/>
        <a:lstStyle/>
        <a:p>
          <a:endParaRPr lang="en-US"/>
        </a:p>
      </dgm:t>
    </dgm:pt>
    <dgm:pt modelId="{3C79BD36-8148-7B4E-BA9B-3544405DA123}">
      <dgm:prSet phldrT="[Text]"/>
      <dgm:spPr/>
      <dgm:t>
        <a:bodyPr/>
        <a:lstStyle/>
        <a:p>
          <a:r>
            <a:rPr lang="en-US" dirty="0"/>
            <a:t>Stealing mobile transaction </a:t>
          </a:r>
        </a:p>
      </dgm:t>
    </dgm:pt>
    <dgm:pt modelId="{164C143F-50BE-C641-92F9-DA84AB7B9AB5}" type="parTrans" cxnId="{44BF2A0D-514C-9046-842C-32A534B26795}">
      <dgm:prSet/>
      <dgm:spPr/>
      <dgm:t>
        <a:bodyPr/>
        <a:lstStyle/>
        <a:p>
          <a:endParaRPr lang="en-US"/>
        </a:p>
      </dgm:t>
    </dgm:pt>
    <dgm:pt modelId="{4D1C8445-637A-F646-8051-FF75E8D19960}" type="sibTrans" cxnId="{44BF2A0D-514C-9046-842C-32A534B26795}">
      <dgm:prSet/>
      <dgm:spPr/>
      <dgm:t>
        <a:bodyPr/>
        <a:lstStyle/>
        <a:p>
          <a:endParaRPr lang="en-US"/>
        </a:p>
      </dgm:t>
    </dgm:pt>
    <dgm:pt modelId="{5A69CA7E-6301-744C-8F0C-E4E1D388B8D3}">
      <dgm:prSet phldrT="[Text]"/>
      <dgm:spPr/>
      <dgm:t>
        <a:bodyPr/>
        <a:lstStyle/>
        <a:p>
          <a:pPr rtl="0"/>
          <a:r>
            <a:rPr lang="en-IN" dirty="0"/>
            <a:t>Pay-per-click</a:t>
          </a:r>
          <a:endParaRPr lang="en-US" dirty="0"/>
        </a:p>
      </dgm:t>
    </dgm:pt>
    <dgm:pt modelId="{2D51FE8B-31DA-1B47-A2BE-1D3044195AE3}" type="parTrans" cxnId="{1491BD81-590A-0949-AC2C-666A917E9BF7}">
      <dgm:prSet/>
      <dgm:spPr/>
      <dgm:t>
        <a:bodyPr/>
        <a:lstStyle/>
        <a:p>
          <a:endParaRPr lang="en-US"/>
        </a:p>
      </dgm:t>
    </dgm:pt>
    <dgm:pt modelId="{7FBC402A-EA53-A64E-9A7D-874FA95165FF}" type="sibTrans" cxnId="{1491BD81-590A-0949-AC2C-666A917E9BF7}">
      <dgm:prSet/>
      <dgm:spPr/>
      <dgm:t>
        <a:bodyPr/>
        <a:lstStyle/>
        <a:p>
          <a:endParaRPr lang="en-US"/>
        </a:p>
      </dgm:t>
    </dgm:pt>
    <dgm:pt modelId="{2AFCF674-3BB7-42A1-9918-BD9EF665F02C}">
      <dgm:prSet/>
      <dgm:spPr/>
      <dgm:t>
        <a:bodyPr/>
        <a:lstStyle/>
        <a:p>
          <a:r>
            <a:rPr lang="en-IN" dirty="0"/>
            <a:t>Search engine poisoning</a:t>
          </a:r>
          <a:endParaRPr lang="en-US" dirty="0"/>
        </a:p>
      </dgm:t>
    </dgm:pt>
    <dgm:pt modelId="{40D8059E-8411-4EF9-BD32-0822A219D48D}" type="parTrans" cxnId="{E840884B-9D00-496D-A8C8-1FCD816F8F76}">
      <dgm:prSet/>
      <dgm:spPr/>
      <dgm:t>
        <a:bodyPr/>
        <a:lstStyle/>
        <a:p>
          <a:endParaRPr lang="en-US"/>
        </a:p>
      </dgm:t>
    </dgm:pt>
    <dgm:pt modelId="{0E9464AD-A140-40C4-BF26-1D3BBFBFBD95}" type="sibTrans" cxnId="{E840884B-9D00-496D-A8C8-1FCD816F8F76}">
      <dgm:prSet/>
      <dgm:spPr/>
      <dgm:t>
        <a:bodyPr/>
        <a:lstStyle/>
        <a:p>
          <a:endParaRPr lang="en-US"/>
        </a:p>
      </dgm:t>
    </dgm:pt>
    <dgm:pt modelId="{4CA14F28-EB44-45A9-8C49-E594CA379F47}">
      <dgm:prSet phldrT="[Text]"/>
      <dgm:spPr/>
      <dgm:t>
        <a:bodyPr/>
        <a:lstStyle/>
        <a:p>
          <a:pPr rtl="0"/>
          <a:r>
            <a:rPr lang="en-US" dirty="0"/>
            <a:t>Web phishing links</a:t>
          </a:r>
        </a:p>
      </dgm:t>
    </dgm:pt>
    <dgm:pt modelId="{B246E4F0-DDC0-4868-9B24-F0D761B0B287}" type="parTrans" cxnId="{59030C7C-272B-465F-A82F-E57C332826EE}">
      <dgm:prSet/>
      <dgm:spPr/>
      <dgm:t>
        <a:bodyPr/>
        <a:lstStyle/>
        <a:p>
          <a:endParaRPr lang="en-US"/>
        </a:p>
      </dgm:t>
    </dgm:pt>
    <dgm:pt modelId="{34B58453-93AC-4450-B1B3-17B5A20949F4}" type="sibTrans" cxnId="{59030C7C-272B-465F-A82F-E57C332826EE}">
      <dgm:prSet/>
      <dgm:spPr/>
      <dgm:t>
        <a:bodyPr/>
        <a:lstStyle/>
        <a:p>
          <a:endParaRPr lang="en-US"/>
        </a:p>
      </dgm:t>
    </dgm:pt>
    <dgm:pt modelId="{318A18DA-F279-4775-A340-801339938F05}">
      <dgm:prSet phldrT="[Text]"/>
      <dgm:spPr/>
      <dgm:t>
        <a:bodyPr/>
        <a:lstStyle/>
        <a:p>
          <a:pPr rtl="0"/>
          <a:r>
            <a:rPr lang="en-IN" dirty="0"/>
            <a:t>Premium-rate number </a:t>
          </a:r>
          <a:endParaRPr lang="en-US" dirty="0"/>
        </a:p>
      </dgm:t>
    </dgm:pt>
    <dgm:pt modelId="{8C3A4CF3-479C-4384-98EA-1E772DEC5D55}" type="parTrans" cxnId="{2CE783F5-4378-45FE-9951-4EA598FA743B}">
      <dgm:prSet/>
      <dgm:spPr/>
      <dgm:t>
        <a:bodyPr/>
        <a:lstStyle/>
        <a:p>
          <a:endParaRPr lang="en-US"/>
        </a:p>
      </dgm:t>
    </dgm:pt>
    <dgm:pt modelId="{CB4F7F43-2981-4B4A-BCE1-AF3A12ABD20A}" type="sibTrans" cxnId="{2CE783F5-4378-45FE-9951-4EA598FA743B}">
      <dgm:prSet/>
      <dgm:spPr/>
      <dgm:t>
        <a:bodyPr/>
        <a:lstStyle/>
        <a:p>
          <a:endParaRPr lang="en-US"/>
        </a:p>
      </dgm:t>
    </dgm:pt>
    <dgm:pt modelId="{E92DCC26-BAA6-C840-8029-89094767B2E1}" type="pres">
      <dgm:prSet presAssocID="{8B32CFA0-92AE-394F-85A7-D0C5EBA2C761}" presName="CompostProcess" presStyleCnt="0">
        <dgm:presLayoutVars>
          <dgm:dir/>
          <dgm:resizeHandles val="exact"/>
        </dgm:presLayoutVars>
      </dgm:prSet>
      <dgm:spPr/>
    </dgm:pt>
    <dgm:pt modelId="{C8102513-5AEF-9546-ACC7-97421A57E5A7}" type="pres">
      <dgm:prSet presAssocID="{8B32CFA0-92AE-394F-85A7-D0C5EBA2C761}" presName="arrow" presStyleLbl="bgShp" presStyleIdx="0" presStyleCnt="1" custScaleX="117647" custLinFactNeighborX="0" custLinFactNeighborY="-8350"/>
      <dgm:spPr/>
    </dgm:pt>
    <dgm:pt modelId="{92AC1927-45A4-BC4C-BD29-985F2A7331C9}" type="pres">
      <dgm:prSet presAssocID="{8B32CFA0-92AE-394F-85A7-D0C5EBA2C761}" presName="linearProcess" presStyleCnt="0"/>
      <dgm:spPr/>
    </dgm:pt>
    <dgm:pt modelId="{5FC19CD3-0340-5C4D-AFB3-620C67332643}" type="pres">
      <dgm:prSet presAssocID="{5099B70C-33E8-E94C-B144-DFD562AFC673}" presName="textNode" presStyleLbl="node1" presStyleIdx="0" presStyleCnt="6" custLinFactNeighborX="53117" custLinFactNeighborY="-139">
        <dgm:presLayoutVars>
          <dgm:bulletEnabled val="1"/>
        </dgm:presLayoutVars>
      </dgm:prSet>
      <dgm:spPr/>
    </dgm:pt>
    <dgm:pt modelId="{2F78E868-767F-174B-9066-E9EBA4A0793A}" type="pres">
      <dgm:prSet presAssocID="{53B67E05-2ECD-8440-B9F5-7D1706AB1E77}" presName="sibTrans" presStyleCnt="0"/>
      <dgm:spPr/>
    </dgm:pt>
    <dgm:pt modelId="{3BB89B2F-27B5-4D46-846A-571C4EEE3545}" type="pres">
      <dgm:prSet presAssocID="{3C79BD36-8148-7B4E-BA9B-3544405DA123}" presName="textNode" presStyleLbl="node1" presStyleIdx="1" presStyleCnt="6">
        <dgm:presLayoutVars>
          <dgm:bulletEnabled val="1"/>
        </dgm:presLayoutVars>
      </dgm:prSet>
      <dgm:spPr/>
    </dgm:pt>
    <dgm:pt modelId="{9B0989A0-C309-7147-B401-1A381FD41FD3}" type="pres">
      <dgm:prSet presAssocID="{4D1C8445-637A-F646-8051-FF75E8D19960}" presName="sibTrans" presStyleCnt="0"/>
      <dgm:spPr/>
    </dgm:pt>
    <dgm:pt modelId="{8F019E05-A668-4007-A26E-B84A6518D072}" type="pres">
      <dgm:prSet presAssocID="{2AFCF674-3BB7-42A1-9918-BD9EF665F02C}" presName="textNode" presStyleLbl="node1" presStyleIdx="2" presStyleCnt="6">
        <dgm:presLayoutVars>
          <dgm:bulletEnabled val="1"/>
        </dgm:presLayoutVars>
      </dgm:prSet>
      <dgm:spPr/>
    </dgm:pt>
    <dgm:pt modelId="{6E77554C-F0E9-4D9C-B8F3-368CC4665A14}" type="pres">
      <dgm:prSet presAssocID="{0E9464AD-A140-40C4-BF26-1D3BBFBFBD95}" presName="sibTrans" presStyleCnt="0"/>
      <dgm:spPr/>
    </dgm:pt>
    <dgm:pt modelId="{3FBFA513-62AB-B54D-8610-2F610CB39D74}" type="pres">
      <dgm:prSet presAssocID="{5A69CA7E-6301-744C-8F0C-E4E1D388B8D3}" presName="textNode" presStyleLbl="node1" presStyleIdx="3" presStyleCnt="6">
        <dgm:presLayoutVars>
          <dgm:bulletEnabled val="1"/>
        </dgm:presLayoutVars>
      </dgm:prSet>
      <dgm:spPr/>
    </dgm:pt>
    <dgm:pt modelId="{C24ED2BD-C985-4DC7-B587-559C7A59C1D7}" type="pres">
      <dgm:prSet presAssocID="{7FBC402A-EA53-A64E-9A7D-874FA95165FF}" presName="sibTrans" presStyleCnt="0"/>
      <dgm:spPr/>
    </dgm:pt>
    <dgm:pt modelId="{834726E7-797D-46E1-A797-626682102080}" type="pres">
      <dgm:prSet presAssocID="{4CA14F28-EB44-45A9-8C49-E594CA379F47}" presName="textNode" presStyleLbl="node1" presStyleIdx="4" presStyleCnt="6">
        <dgm:presLayoutVars>
          <dgm:bulletEnabled val="1"/>
        </dgm:presLayoutVars>
      </dgm:prSet>
      <dgm:spPr/>
    </dgm:pt>
    <dgm:pt modelId="{773DACE9-ED09-4CEC-B7DA-6A2AF73649FD}" type="pres">
      <dgm:prSet presAssocID="{34B58453-93AC-4450-B1B3-17B5A20949F4}" presName="sibTrans" presStyleCnt="0"/>
      <dgm:spPr/>
    </dgm:pt>
    <dgm:pt modelId="{4C727166-EBEE-47B5-B824-C8E9DCE0D35D}" type="pres">
      <dgm:prSet presAssocID="{318A18DA-F279-4775-A340-801339938F05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50D9350B-5295-CF4D-B663-97BA2334C287}" type="presOf" srcId="{5099B70C-33E8-E94C-B144-DFD562AFC673}" destId="{5FC19CD3-0340-5C4D-AFB3-620C67332643}" srcOrd="0" destOrd="0" presId="urn:microsoft.com/office/officeart/2005/8/layout/hProcess9"/>
    <dgm:cxn modelId="{44BF2A0D-514C-9046-842C-32A534B26795}" srcId="{8B32CFA0-92AE-394F-85A7-D0C5EBA2C761}" destId="{3C79BD36-8148-7B4E-BA9B-3544405DA123}" srcOrd="1" destOrd="0" parTransId="{164C143F-50BE-C641-92F9-DA84AB7B9AB5}" sibTransId="{4D1C8445-637A-F646-8051-FF75E8D19960}"/>
    <dgm:cxn modelId="{BA154617-87ED-A648-9481-2ECBC4DC35E4}" type="presOf" srcId="{5A69CA7E-6301-744C-8F0C-E4E1D388B8D3}" destId="{3FBFA513-62AB-B54D-8610-2F610CB39D74}" srcOrd="0" destOrd="0" presId="urn:microsoft.com/office/officeart/2005/8/layout/hProcess9"/>
    <dgm:cxn modelId="{C6B6671B-A991-43C4-8F87-AADF08B6F4A1}" type="presOf" srcId="{2AFCF674-3BB7-42A1-9918-BD9EF665F02C}" destId="{8F019E05-A668-4007-A26E-B84A6518D072}" srcOrd="0" destOrd="0" presId="urn:microsoft.com/office/officeart/2005/8/layout/hProcess9"/>
    <dgm:cxn modelId="{52264342-56F0-423D-9FB1-BE27AB2DBCC9}" type="presOf" srcId="{318A18DA-F279-4775-A340-801339938F05}" destId="{4C727166-EBEE-47B5-B824-C8E9DCE0D35D}" srcOrd="0" destOrd="0" presId="urn:microsoft.com/office/officeart/2005/8/layout/hProcess9"/>
    <dgm:cxn modelId="{E840884B-9D00-496D-A8C8-1FCD816F8F76}" srcId="{8B32CFA0-92AE-394F-85A7-D0C5EBA2C761}" destId="{2AFCF674-3BB7-42A1-9918-BD9EF665F02C}" srcOrd="2" destOrd="0" parTransId="{40D8059E-8411-4EF9-BD32-0822A219D48D}" sibTransId="{0E9464AD-A140-40C4-BF26-1D3BBFBFBD95}"/>
    <dgm:cxn modelId="{42196B57-105B-9D4E-821A-C21C389602B8}" srcId="{8B32CFA0-92AE-394F-85A7-D0C5EBA2C761}" destId="{5099B70C-33E8-E94C-B144-DFD562AFC673}" srcOrd="0" destOrd="0" parTransId="{E0F36C1A-75F6-E742-934A-6945C6B54E6B}" sibTransId="{53B67E05-2ECD-8440-B9F5-7D1706AB1E77}"/>
    <dgm:cxn modelId="{59030C7C-272B-465F-A82F-E57C332826EE}" srcId="{8B32CFA0-92AE-394F-85A7-D0C5EBA2C761}" destId="{4CA14F28-EB44-45A9-8C49-E594CA379F47}" srcOrd="4" destOrd="0" parTransId="{B246E4F0-DDC0-4868-9B24-F0D761B0B287}" sibTransId="{34B58453-93AC-4450-B1B3-17B5A20949F4}"/>
    <dgm:cxn modelId="{1491BD81-590A-0949-AC2C-666A917E9BF7}" srcId="{8B32CFA0-92AE-394F-85A7-D0C5EBA2C761}" destId="{5A69CA7E-6301-744C-8F0C-E4E1D388B8D3}" srcOrd="3" destOrd="0" parTransId="{2D51FE8B-31DA-1B47-A2BE-1D3044195AE3}" sibTransId="{7FBC402A-EA53-A64E-9A7D-874FA95165FF}"/>
    <dgm:cxn modelId="{BAA589BF-755E-AE49-AC10-83B0C109849D}" type="presOf" srcId="{8B32CFA0-92AE-394F-85A7-D0C5EBA2C761}" destId="{E92DCC26-BAA6-C840-8029-89094767B2E1}" srcOrd="0" destOrd="0" presId="urn:microsoft.com/office/officeart/2005/8/layout/hProcess9"/>
    <dgm:cxn modelId="{6441E4C3-57F2-E049-BAE8-E58E13A50BF9}" type="presOf" srcId="{3C79BD36-8148-7B4E-BA9B-3544405DA123}" destId="{3BB89B2F-27B5-4D46-846A-571C4EEE3545}" srcOrd="0" destOrd="0" presId="urn:microsoft.com/office/officeart/2005/8/layout/hProcess9"/>
    <dgm:cxn modelId="{011DFFCE-4A8C-419C-BD9D-93005D27495E}" type="presOf" srcId="{4CA14F28-EB44-45A9-8C49-E594CA379F47}" destId="{834726E7-797D-46E1-A797-626682102080}" srcOrd="0" destOrd="0" presId="urn:microsoft.com/office/officeart/2005/8/layout/hProcess9"/>
    <dgm:cxn modelId="{2CE783F5-4378-45FE-9951-4EA598FA743B}" srcId="{8B32CFA0-92AE-394F-85A7-D0C5EBA2C761}" destId="{318A18DA-F279-4775-A340-801339938F05}" srcOrd="5" destOrd="0" parTransId="{8C3A4CF3-479C-4384-98EA-1E772DEC5D55}" sibTransId="{CB4F7F43-2981-4B4A-BCE1-AF3A12ABD20A}"/>
    <dgm:cxn modelId="{E93E8F97-9D11-3D4D-AC02-C02035FBFE53}" type="presParOf" srcId="{E92DCC26-BAA6-C840-8029-89094767B2E1}" destId="{C8102513-5AEF-9546-ACC7-97421A57E5A7}" srcOrd="0" destOrd="0" presId="urn:microsoft.com/office/officeart/2005/8/layout/hProcess9"/>
    <dgm:cxn modelId="{2BBE6F13-A145-294F-9896-708D5E2692CD}" type="presParOf" srcId="{E92DCC26-BAA6-C840-8029-89094767B2E1}" destId="{92AC1927-45A4-BC4C-BD29-985F2A7331C9}" srcOrd="1" destOrd="0" presId="urn:microsoft.com/office/officeart/2005/8/layout/hProcess9"/>
    <dgm:cxn modelId="{90C3B8BA-1087-BD48-ACFF-34857DF06592}" type="presParOf" srcId="{92AC1927-45A4-BC4C-BD29-985F2A7331C9}" destId="{5FC19CD3-0340-5C4D-AFB3-620C67332643}" srcOrd="0" destOrd="0" presId="urn:microsoft.com/office/officeart/2005/8/layout/hProcess9"/>
    <dgm:cxn modelId="{E48A0A33-9B22-0F4D-BC8E-BBC00D2F9185}" type="presParOf" srcId="{92AC1927-45A4-BC4C-BD29-985F2A7331C9}" destId="{2F78E868-767F-174B-9066-E9EBA4A0793A}" srcOrd="1" destOrd="0" presId="urn:microsoft.com/office/officeart/2005/8/layout/hProcess9"/>
    <dgm:cxn modelId="{73F52710-E1E3-7F40-8607-1B682FC76761}" type="presParOf" srcId="{92AC1927-45A4-BC4C-BD29-985F2A7331C9}" destId="{3BB89B2F-27B5-4D46-846A-571C4EEE3545}" srcOrd="2" destOrd="0" presId="urn:microsoft.com/office/officeart/2005/8/layout/hProcess9"/>
    <dgm:cxn modelId="{5507748E-8BB7-A742-AE9B-2F7DC42A31FF}" type="presParOf" srcId="{92AC1927-45A4-BC4C-BD29-985F2A7331C9}" destId="{9B0989A0-C309-7147-B401-1A381FD41FD3}" srcOrd="3" destOrd="0" presId="urn:microsoft.com/office/officeart/2005/8/layout/hProcess9"/>
    <dgm:cxn modelId="{7D2CD586-306C-4AEA-AB6C-337A5C683E4E}" type="presParOf" srcId="{92AC1927-45A4-BC4C-BD29-985F2A7331C9}" destId="{8F019E05-A668-4007-A26E-B84A6518D072}" srcOrd="4" destOrd="0" presId="urn:microsoft.com/office/officeart/2005/8/layout/hProcess9"/>
    <dgm:cxn modelId="{5A447442-2BB8-4D67-8811-5C57C550CFDD}" type="presParOf" srcId="{92AC1927-45A4-BC4C-BD29-985F2A7331C9}" destId="{6E77554C-F0E9-4D9C-B8F3-368CC4665A14}" srcOrd="5" destOrd="0" presId="urn:microsoft.com/office/officeart/2005/8/layout/hProcess9"/>
    <dgm:cxn modelId="{0AEEE1F7-1AB9-594A-A7A3-19293A3E59E9}" type="presParOf" srcId="{92AC1927-45A4-BC4C-BD29-985F2A7331C9}" destId="{3FBFA513-62AB-B54D-8610-2F610CB39D74}" srcOrd="6" destOrd="0" presId="urn:microsoft.com/office/officeart/2005/8/layout/hProcess9"/>
    <dgm:cxn modelId="{D31A1629-6BB7-4C05-B97D-501357C58730}" type="presParOf" srcId="{92AC1927-45A4-BC4C-BD29-985F2A7331C9}" destId="{C24ED2BD-C985-4DC7-B587-559C7A59C1D7}" srcOrd="7" destOrd="0" presId="urn:microsoft.com/office/officeart/2005/8/layout/hProcess9"/>
    <dgm:cxn modelId="{807B8DED-95E7-4265-869B-3FAAC159ACD2}" type="presParOf" srcId="{92AC1927-45A4-BC4C-BD29-985F2A7331C9}" destId="{834726E7-797D-46E1-A797-626682102080}" srcOrd="8" destOrd="0" presId="urn:microsoft.com/office/officeart/2005/8/layout/hProcess9"/>
    <dgm:cxn modelId="{A5A9D2C0-26B5-464E-9CF9-C76F67166CA0}" type="presParOf" srcId="{92AC1927-45A4-BC4C-BD29-985F2A7331C9}" destId="{773DACE9-ED09-4CEC-B7DA-6A2AF73649FD}" srcOrd="9" destOrd="0" presId="urn:microsoft.com/office/officeart/2005/8/layout/hProcess9"/>
    <dgm:cxn modelId="{8DF64A2D-7AAA-4E5D-A696-E9C2748B803A}" type="presParOf" srcId="{92AC1927-45A4-BC4C-BD29-985F2A7331C9}" destId="{4C727166-EBEE-47B5-B824-C8E9DCE0D35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564406-54B5-AC4A-893B-22683B1232D9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ED94CC4B-EA27-C049-8670-659AE39B43A8}">
      <dgm:prSet phldrT="[Text]"/>
      <dgm:spPr/>
      <dgm:t>
        <a:bodyPr/>
        <a:lstStyle/>
        <a:p>
          <a:r>
            <a:rPr lang="en-IN" dirty="0"/>
            <a:t>A big challenge of security and privacy of the end users</a:t>
          </a:r>
          <a:endParaRPr lang="en-US" dirty="0"/>
        </a:p>
      </dgm:t>
    </dgm:pt>
    <dgm:pt modelId="{77AA2A3E-500C-A247-9EF8-578E061264B9}" type="parTrans" cxnId="{472AB0A6-F3DA-7D4A-A93C-A1D4BAAC0BB0}">
      <dgm:prSet/>
      <dgm:spPr/>
      <dgm:t>
        <a:bodyPr/>
        <a:lstStyle/>
        <a:p>
          <a:endParaRPr lang="en-US"/>
        </a:p>
      </dgm:t>
    </dgm:pt>
    <dgm:pt modelId="{68136548-6567-6040-9591-DD1A25A8BDD1}" type="sibTrans" cxnId="{472AB0A6-F3DA-7D4A-A93C-A1D4BAAC0BB0}">
      <dgm:prSet/>
      <dgm:spPr/>
      <dgm:t>
        <a:bodyPr/>
        <a:lstStyle/>
        <a:p>
          <a:endParaRPr lang="en-US"/>
        </a:p>
      </dgm:t>
    </dgm:pt>
    <dgm:pt modelId="{D52BC399-A0D3-4259-A2D9-8C5C1D0C8FEB}">
      <dgm:prSet/>
      <dgm:spPr/>
      <dgm:t>
        <a:bodyPr/>
        <a:lstStyle/>
        <a:p>
          <a:r>
            <a:rPr lang="en-US" dirty="0"/>
            <a:t>It is difficult to detect malicious activities through traditional methods</a:t>
          </a:r>
        </a:p>
      </dgm:t>
    </dgm:pt>
    <dgm:pt modelId="{5EC33F73-742F-4BEC-ABE4-F30C202592CD}" type="parTrans" cxnId="{3F15E4D6-E071-4144-9236-E2BC61DABBD4}">
      <dgm:prSet/>
      <dgm:spPr/>
      <dgm:t>
        <a:bodyPr/>
        <a:lstStyle/>
        <a:p>
          <a:endParaRPr lang="en-US"/>
        </a:p>
      </dgm:t>
    </dgm:pt>
    <dgm:pt modelId="{A50E17B5-320C-48DA-B953-2B70D35B255A}" type="sibTrans" cxnId="{3F15E4D6-E071-4144-9236-E2BC61DABBD4}">
      <dgm:prSet/>
      <dgm:spPr/>
      <dgm:t>
        <a:bodyPr/>
        <a:lstStyle/>
        <a:p>
          <a:endParaRPr lang="en-US"/>
        </a:p>
      </dgm:t>
    </dgm:pt>
    <dgm:pt modelId="{5FC093AF-B8B4-476E-8888-04F8D178F0F5}">
      <dgm:prSet/>
      <dgm:spPr/>
      <dgm:t>
        <a:bodyPr/>
        <a:lstStyle/>
        <a:p>
          <a:r>
            <a:rPr lang="en-US" dirty="0"/>
            <a:t>Most of the previous studies proposed for Android malware detection were based on the limited types of feature selection to detect malware [5], [6], [14]–[18].</a:t>
          </a:r>
        </a:p>
      </dgm:t>
    </dgm:pt>
    <dgm:pt modelId="{4FD7EF21-119E-439C-9ADD-9B05B4BC225D}" type="parTrans" cxnId="{F76F30D1-B3B0-4B98-B9C1-BA405389A121}">
      <dgm:prSet/>
      <dgm:spPr/>
      <dgm:t>
        <a:bodyPr/>
        <a:lstStyle/>
        <a:p>
          <a:endParaRPr lang="en-US"/>
        </a:p>
      </dgm:t>
    </dgm:pt>
    <dgm:pt modelId="{743EF73C-4612-4BBE-9D7F-54BC3713381D}" type="sibTrans" cxnId="{F76F30D1-B3B0-4B98-B9C1-BA405389A121}">
      <dgm:prSet/>
      <dgm:spPr/>
      <dgm:t>
        <a:bodyPr/>
        <a:lstStyle/>
        <a:p>
          <a:endParaRPr lang="en-US"/>
        </a:p>
      </dgm:t>
    </dgm:pt>
    <dgm:pt modelId="{748B3E41-B9E3-4F34-86AD-41FEAEECC182}">
      <dgm:prSet/>
      <dgm:spPr/>
      <dgm:t>
        <a:bodyPr/>
        <a:lstStyle/>
        <a:p>
          <a:r>
            <a:rPr lang="en-US" dirty="0"/>
            <a:t>Most of existing malware detection methods cannot be directly employed for </a:t>
          </a:r>
          <a:r>
            <a:rPr lang="en-US" dirty="0" err="1"/>
            <a:t>IoT</a:t>
          </a:r>
          <a:endParaRPr lang="en-US" dirty="0"/>
        </a:p>
      </dgm:t>
    </dgm:pt>
    <dgm:pt modelId="{BF758169-A79E-4DFB-BE08-AEA2B7F5F1E3}" type="parTrans" cxnId="{95D012BC-D47E-42C0-906E-344926C238B3}">
      <dgm:prSet/>
      <dgm:spPr/>
      <dgm:t>
        <a:bodyPr/>
        <a:lstStyle/>
        <a:p>
          <a:endParaRPr lang="en-US"/>
        </a:p>
      </dgm:t>
    </dgm:pt>
    <dgm:pt modelId="{2419413E-05B2-4827-B08E-BF799EE1DB6F}" type="sibTrans" cxnId="{95D012BC-D47E-42C0-906E-344926C238B3}">
      <dgm:prSet/>
      <dgm:spPr/>
      <dgm:t>
        <a:bodyPr/>
        <a:lstStyle/>
        <a:p>
          <a:endParaRPr lang="en-US"/>
        </a:p>
      </dgm:t>
    </dgm:pt>
    <dgm:pt modelId="{6034A718-1C25-4F95-A35A-66DA356BBF35}">
      <dgm:prSet/>
      <dgm:spPr/>
      <dgm:t>
        <a:bodyPr/>
        <a:lstStyle/>
        <a:p>
          <a:r>
            <a:rPr lang="en-US" dirty="0"/>
            <a:t>1)  Computation complexity  2) limited resources i.e. cost, memory, processing capabilities [5], [6], [14]–[18].</a:t>
          </a:r>
        </a:p>
      </dgm:t>
    </dgm:pt>
    <dgm:pt modelId="{56973D62-16CA-4BC9-85D5-74F296B0B612}" type="parTrans" cxnId="{3E5FDD2F-4037-4A9F-B887-630B61F55347}">
      <dgm:prSet/>
      <dgm:spPr/>
      <dgm:t>
        <a:bodyPr/>
        <a:lstStyle/>
        <a:p>
          <a:endParaRPr lang="en-US"/>
        </a:p>
      </dgm:t>
    </dgm:pt>
    <dgm:pt modelId="{CD1CAC42-43B4-498D-A559-B7482C1EED49}" type="sibTrans" cxnId="{3E5FDD2F-4037-4A9F-B887-630B61F55347}">
      <dgm:prSet/>
      <dgm:spPr/>
      <dgm:t>
        <a:bodyPr/>
        <a:lstStyle/>
        <a:p>
          <a:endParaRPr lang="en-US"/>
        </a:p>
      </dgm:t>
    </dgm:pt>
    <dgm:pt modelId="{1ACB92A9-A632-5A41-93FC-243959275583}" type="pres">
      <dgm:prSet presAssocID="{C5564406-54B5-AC4A-893B-22683B1232D9}" presName="linearFlow" presStyleCnt="0">
        <dgm:presLayoutVars>
          <dgm:dir/>
          <dgm:resizeHandles val="exact"/>
        </dgm:presLayoutVars>
      </dgm:prSet>
      <dgm:spPr/>
    </dgm:pt>
    <dgm:pt modelId="{EDE6EBF8-D6D9-4049-A85F-6B42404B69AA}" type="pres">
      <dgm:prSet presAssocID="{ED94CC4B-EA27-C049-8670-659AE39B43A8}" presName="composite" presStyleCnt="0"/>
      <dgm:spPr/>
    </dgm:pt>
    <dgm:pt modelId="{11B45042-5762-724D-8A80-BB0E66396073}" type="pres">
      <dgm:prSet presAssocID="{ED94CC4B-EA27-C049-8670-659AE39B43A8}" presName="imgShp" presStyleLbl="fgImgPlace1" presStyleIdx="0" presStyleCnt="5"/>
      <dgm:spPr/>
    </dgm:pt>
    <dgm:pt modelId="{11457F8F-5E48-A343-AD4C-669AE933B625}" type="pres">
      <dgm:prSet presAssocID="{ED94CC4B-EA27-C049-8670-659AE39B43A8}" presName="txShp" presStyleLbl="node1" presStyleIdx="0" presStyleCnt="5">
        <dgm:presLayoutVars>
          <dgm:bulletEnabled val="1"/>
        </dgm:presLayoutVars>
      </dgm:prSet>
      <dgm:spPr/>
    </dgm:pt>
    <dgm:pt modelId="{2852FACA-0813-E34A-84A9-19C9D0929E8D}" type="pres">
      <dgm:prSet presAssocID="{68136548-6567-6040-9591-DD1A25A8BDD1}" presName="spacing" presStyleCnt="0"/>
      <dgm:spPr/>
    </dgm:pt>
    <dgm:pt modelId="{9E9BA3A5-8035-4937-B95F-61C024114066}" type="pres">
      <dgm:prSet presAssocID="{D52BC399-A0D3-4259-A2D9-8C5C1D0C8FEB}" presName="composite" presStyleCnt="0"/>
      <dgm:spPr/>
    </dgm:pt>
    <dgm:pt modelId="{3518437E-5C4D-4718-BBAE-7E2F436F961D}" type="pres">
      <dgm:prSet presAssocID="{D52BC399-A0D3-4259-A2D9-8C5C1D0C8FEB}" presName="imgShp" presStyleLbl="fgImgPlace1" presStyleIdx="1" presStyleCnt="5"/>
      <dgm:spPr/>
    </dgm:pt>
    <dgm:pt modelId="{CE298743-C187-4FBE-BBC3-751ADB5D0C35}" type="pres">
      <dgm:prSet presAssocID="{D52BC399-A0D3-4259-A2D9-8C5C1D0C8FEB}" presName="txShp" presStyleLbl="node1" presStyleIdx="1" presStyleCnt="5">
        <dgm:presLayoutVars>
          <dgm:bulletEnabled val="1"/>
        </dgm:presLayoutVars>
      </dgm:prSet>
      <dgm:spPr/>
    </dgm:pt>
    <dgm:pt modelId="{C8AFD438-D096-4F5B-8093-ED00D960AA99}" type="pres">
      <dgm:prSet presAssocID="{A50E17B5-320C-48DA-B953-2B70D35B255A}" presName="spacing" presStyleCnt="0"/>
      <dgm:spPr/>
    </dgm:pt>
    <dgm:pt modelId="{ECEF6E3F-99CB-40A2-972F-30E36591ADD3}" type="pres">
      <dgm:prSet presAssocID="{5FC093AF-B8B4-476E-8888-04F8D178F0F5}" presName="composite" presStyleCnt="0"/>
      <dgm:spPr/>
    </dgm:pt>
    <dgm:pt modelId="{D3BC94C8-8AB9-4EF0-B7AC-183F40F21F9F}" type="pres">
      <dgm:prSet presAssocID="{5FC093AF-B8B4-476E-8888-04F8D178F0F5}" presName="imgShp" presStyleLbl="fgImgPlace1" presStyleIdx="2" presStyleCnt="5"/>
      <dgm:spPr/>
    </dgm:pt>
    <dgm:pt modelId="{89CBA49B-1394-44CA-B585-8C49450E6DEC}" type="pres">
      <dgm:prSet presAssocID="{5FC093AF-B8B4-476E-8888-04F8D178F0F5}" presName="txShp" presStyleLbl="node1" presStyleIdx="2" presStyleCnt="5">
        <dgm:presLayoutVars>
          <dgm:bulletEnabled val="1"/>
        </dgm:presLayoutVars>
      </dgm:prSet>
      <dgm:spPr/>
    </dgm:pt>
    <dgm:pt modelId="{B800F59B-E527-47BE-8A79-292173925792}" type="pres">
      <dgm:prSet presAssocID="{743EF73C-4612-4BBE-9D7F-54BC3713381D}" presName="spacing" presStyleCnt="0"/>
      <dgm:spPr/>
    </dgm:pt>
    <dgm:pt modelId="{B7D11902-77B8-4851-A50C-A15FDDB4D3A5}" type="pres">
      <dgm:prSet presAssocID="{748B3E41-B9E3-4F34-86AD-41FEAEECC182}" presName="composite" presStyleCnt="0"/>
      <dgm:spPr/>
    </dgm:pt>
    <dgm:pt modelId="{C2D3CB8F-B7CC-40EC-B2F1-A9598A08867F}" type="pres">
      <dgm:prSet presAssocID="{748B3E41-B9E3-4F34-86AD-41FEAEECC182}" presName="imgShp" presStyleLbl="fgImgPlace1" presStyleIdx="3" presStyleCnt="5"/>
      <dgm:spPr/>
    </dgm:pt>
    <dgm:pt modelId="{1A95643E-3DDB-4A93-9426-091929333E12}" type="pres">
      <dgm:prSet presAssocID="{748B3E41-B9E3-4F34-86AD-41FEAEECC182}" presName="txShp" presStyleLbl="node1" presStyleIdx="3" presStyleCnt="5">
        <dgm:presLayoutVars>
          <dgm:bulletEnabled val="1"/>
        </dgm:presLayoutVars>
      </dgm:prSet>
      <dgm:spPr/>
    </dgm:pt>
    <dgm:pt modelId="{C4413816-7C59-41FA-89B9-B1FE8A846CCA}" type="pres">
      <dgm:prSet presAssocID="{2419413E-05B2-4827-B08E-BF799EE1DB6F}" presName="spacing" presStyleCnt="0"/>
      <dgm:spPr/>
    </dgm:pt>
    <dgm:pt modelId="{D050CF60-8FB4-4E1C-BD2C-6F8C602BD289}" type="pres">
      <dgm:prSet presAssocID="{6034A718-1C25-4F95-A35A-66DA356BBF35}" presName="composite" presStyleCnt="0"/>
      <dgm:spPr/>
    </dgm:pt>
    <dgm:pt modelId="{F263E01D-A5FD-4935-B3A7-E54279CB26CC}" type="pres">
      <dgm:prSet presAssocID="{6034A718-1C25-4F95-A35A-66DA356BBF35}" presName="imgShp" presStyleLbl="fgImgPlace1" presStyleIdx="4" presStyleCnt="5"/>
      <dgm:spPr/>
    </dgm:pt>
    <dgm:pt modelId="{A699ABBD-685C-41DF-8D33-55100054AB01}" type="pres">
      <dgm:prSet presAssocID="{6034A718-1C25-4F95-A35A-66DA356BBF35}" presName="txShp" presStyleLbl="node1" presStyleIdx="4" presStyleCnt="5">
        <dgm:presLayoutVars>
          <dgm:bulletEnabled val="1"/>
        </dgm:presLayoutVars>
      </dgm:prSet>
      <dgm:spPr/>
    </dgm:pt>
  </dgm:ptLst>
  <dgm:cxnLst>
    <dgm:cxn modelId="{0B3B0121-44AC-4F8A-B263-5C053C6F991B}" type="presOf" srcId="{D52BC399-A0D3-4259-A2D9-8C5C1D0C8FEB}" destId="{CE298743-C187-4FBE-BBC3-751ADB5D0C35}" srcOrd="0" destOrd="0" presId="urn:microsoft.com/office/officeart/2005/8/layout/vList3"/>
    <dgm:cxn modelId="{3E5FDD2F-4037-4A9F-B887-630B61F55347}" srcId="{C5564406-54B5-AC4A-893B-22683B1232D9}" destId="{6034A718-1C25-4F95-A35A-66DA356BBF35}" srcOrd="4" destOrd="0" parTransId="{56973D62-16CA-4BC9-85D5-74F296B0B612}" sibTransId="{CD1CAC42-43B4-498D-A559-B7482C1EED49}"/>
    <dgm:cxn modelId="{00585660-7D3D-4A67-B1F9-F17CABE5C822}" type="presOf" srcId="{5FC093AF-B8B4-476E-8888-04F8D178F0F5}" destId="{89CBA49B-1394-44CA-B585-8C49450E6DEC}" srcOrd="0" destOrd="0" presId="urn:microsoft.com/office/officeart/2005/8/layout/vList3"/>
    <dgm:cxn modelId="{68A8864B-1692-BA48-82F1-DB2B2E6357B3}" type="presOf" srcId="{C5564406-54B5-AC4A-893B-22683B1232D9}" destId="{1ACB92A9-A632-5A41-93FC-243959275583}" srcOrd="0" destOrd="0" presId="urn:microsoft.com/office/officeart/2005/8/layout/vList3"/>
    <dgm:cxn modelId="{60E8378A-E42B-4EB1-A513-88F7B30FD8C0}" type="presOf" srcId="{6034A718-1C25-4F95-A35A-66DA356BBF35}" destId="{A699ABBD-685C-41DF-8D33-55100054AB01}" srcOrd="0" destOrd="0" presId="urn:microsoft.com/office/officeart/2005/8/layout/vList3"/>
    <dgm:cxn modelId="{EC3D8994-83B5-F642-B23B-626EC2F372B3}" type="presOf" srcId="{ED94CC4B-EA27-C049-8670-659AE39B43A8}" destId="{11457F8F-5E48-A343-AD4C-669AE933B625}" srcOrd="0" destOrd="0" presId="urn:microsoft.com/office/officeart/2005/8/layout/vList3"/>
    <dgm:cxn modelId="{472AB0A6-F3DA-7D4A-A93C-A1D4BAAC0BB0}" srcId="{C5564406-54B5-AC4A-893B-22683B1232D9}" destId="{ED94CC4B-EA27-C049-8670-659AE39B43A8}" srcOrd="0" destOrd="0" parTransId="{77AA2A3E-500C-A247-9EF8-578E061264B9}" sibTransId="{68136548-6567-6040-9591-DD1A25A8BDD1}"/>
    <dgm:cxn modelId="{95D012BC-D47E-42C0-906E-344926C238B3}" srcId="{C5564406-54B5-AC4A-893B-22683B1232D9}" destId="{748B3E41-B9E3-4F34-86AD-41FEAEECC182}" srcOrd="3" destOrd="0" parTransId="{BF758169-A79E-4DFB-BE08-AEA2B7F5F1E3}" sibTransId="{2419413E-05B2-4827-B08E-BF799EE1DB6F}"/>
    <dgm:cxn modelId="{3D45ADC5-93C2-4316-A1A3-16801B7D658F}" type="presOf" srcId="{748B3E41-B9E3-4F34-86AD-41FEAEECC182}" destId="{1A95643E-3DDB-4A93-9426-091929333E12}" srcOrd="0" destOrd="0" presId="urn:microsoft.com/office/officeart/2005/8/layout/vList3"/>
    <dgm:cxn modelId="{F76F30D1-B3B0-4B98-B9C1-BA405389A121}" srcId="{C5564406-54B5-AC4A-893B-22683B1232D9}" destId="{5FC093AF-B8B4-476E-8888-04F8D178F0F5}" srcOrd="2" destOrd="0" parTransId="{4FD7EF21-119E-439C-9ADD-9B05B4BC225D}" sibTransId="{743EF73C-4612-4BBE-9D7F-54BC3713381D}"/>
    <dgm:cxn modelId="{3F15E4D6-E071-4144-9236-E2BC61DABBD4}" srcId="{C5564406-54B5-AC4A-893B-22683B1232D9}" destId="{D52BC399-A0D3-4259-A2D9-8C5C1D0C8FEB}" srcOrd="1" destOrd="0" parTransId="{5EC33F73-742F-4BEC-ABE4-F30C202592CD}" sibTransId="{A50E17B5-320C-48DA-B953-2B70D35B255A}"/>
    <dgm:cxn modelId="{F843A2B0-80CA-294D-959F-07ADF7CE357C}" type="presParOf" srcId="{1ACB92A9-A632-5A41-93FC-243959275583}" destId="{EDE6EBF8-D6D9-4049-A85F-6B42404B69AA}" srcOrd="0" destOrd="0" presId="urn:microsoft.com/office/officeart/2005/8/layout/vList3"/>
    <dgm:cxn modelId="{FC2FB10A-0A7E-1D47-8329-0FF1C7224479}" type="presParOf" srcId="{EDE6EBF8-D6D9-4049-A85F-6B42404B69AA}" destId="{11B45042-5762-724D-8A80-BB0E66396073}" srcOrd="0" destOrd="0" presId="urn:microsoft.com/office/officeart/2005/8/layout/vList3"/>
    <dgm:cxn modelId="{EE891065-6A61-0F46-B568-198BF0F7748A}" type="presParOf" srcId="{EDE6EBF8-D6D9-4049-A85F-6B42404B69AA}" destId="{11457F8F-5E48-A343-AD4C-669AE933B625}" srcOrd="1" destOrd="0" presId="urn:microsoft.com/office/officeart/2005/8/layout/vList3"/>
    <dgm:cxn modelId="{64B9708A-1CC8-5D47-8E53-EDBF573AECAD}" type="presParOf" srcId="{1ACB92A9-A632-5A41-93FC-243959275583}" destId="{2852FACA-0813-E34A-84A9-19C9D0929E8D}" srcOrd="1" destOrd="0" presId="urn:microsoft.com/office/officeart/2005/8/layout/vList3"/>
    <dgm:cxn modelId="{6B2F65E9-D120-4B2D-B3BB-B67CBC7E3AAD}" type="presParOf" srcId="{1ACB92A9-A632-5A41-93FC-243959275583}" destId="{9E9BA3A5-8035-4937-B95F-61C024114066}" srcOrd="2" destOrd="0" presId="urn:microsoft.com/office/officeart/2005/8/layout/vList3"/>
    <dgm:cxn modelId="{7C206C2B-79E4-477E-8560-BF8A79C6FAE3}" type="presParOf" srcId="{9E9BA3A5-8035-4937-B95F-61C024114066}" destId="{3518437E-5C4D-4718-BBAE-7E2F436F961D}" srcOrd="0" destOrd="0" presId="urn:microsoft.com/office/officeart/2005/8/layout/vList3"/>
    <dgm:cxn modelId="{915939DA-8668-4E94-AB2A-BDDB5FABA839}" type="presParOf" srcId="{9E9BA3A5-8035-4937-B95F-61C024114066}" destId="{CE298743-C187-4FBE-BBC3-751ADB5D0C35}" srcOrd="1" destOrd="0" presId="urn:microsoft.com/office/officeart/2005/8/layout/vList3"/>
    <dgm:cxn modelId="{5A4B321B-3873-4E03-AD61-AB70E56AA8B5}" type="presParOf" srcId="{1ACB92A9-A632-5A41-93FC-243959275583}" destId="{C8AFD438-D096-4F5B-8093-ED00D960AA99}" srcOrd="3" destOrd="0" presId="urn:microsoft.com/office/officeart/2005/8/layout/vList3"/>
    <dgm:cxn modelId="{FDF94C84-A0A3-4002-B981-75048AC4185F}" type="presParOf" srcId="{1ACB92A9-A632-5A41-93FC-243959275583}" destId="{ECEF6E3F-99CB-40A2-972F-30E36591ADD3}" srcOrd="4" destOrd="0" presId="urn:microsoft.com/office/officeart/2005/8/layout/vList3"/>
    <dgm:cxn modelId="{C7E66136-202C-4BF0-9CF1-45F2A832A85B}" type="presParOf" srcId="{ECEF6E3F-99CB-40A2-972F-30E36591ADD3}" destId="{D3BC94C8-8AB9-4EF0-B7AC-183F40F21F9F}" srcOrd="0" destOrd="0" presId="urn:microsoft.com/office/officeart/2005/8/layout/vList3"/>
    <dgm:cxn modelId="{172FF261-1267-4429-BEFC-04A43B7D4170}" type="presParOf" srcId="{ECEF6E3F-99CB-40A2-972F-30E36591ADD3}" destId="{89CBA49B-1394-44CA-B585-8C49450E6DEC}" srcOrd="1" destOrd="0" presId="urn:microsoft.com/office/officeart/2005/8/layout/vList3"/>
    <dgm:cxn modelId="{D7C16BC3-DDB0-480E-8B10-0444DDC47FE7}" type="presParOf" srcId="{1ACB92A9-A632-5A41-93FC-243959275583}" destId="{B800F59B-E527-47BE-8A79-292173925792}" srcOrd="5" destOrd="0" presId="urn:microsoft.com/office/officeart/2005/8/layout/vList3"/>
    <dgm:cxn modelId="{A25AC050-F28E-420B-86EA-B3D09628F07B}" type="presParOf" srcId="{1ACB92A9-A632-5A41-93FC-243959275583}" destId="{B7D11902-77B8-4851-A50C-A15FDDB4D3A5}" srcOrd="6" destOrd="0" presId="urn:microsoft.com/office/officeart/2005/8/layout/vList3"/>
    <dgm:cxn modelId="{2BAC5AF9-2553-4518-9841-4344F6563604}" type="presParOf" srcId="{B7D11902-77B8-4851-A50C-A15FDDB4D3A5}" destId="{C2D3CB8F-B7CC-40EC-B2F1-A9598A08867F}" srcOrd="0" destOrd="0" presId="urn:microsoft.com/office/officeart/2005/8/layout/vList3"/>
    <dgm:cxn modelId="{42F8C247-F0CD-4B9A-A759-2D6A06161FE9}" type="presParOf" srcId="{B7D11902-77B8-4851-A50C-A15FDDB4D3A5}" destId="{1A95643E-3DDB-4A93-9426-091929333E12}" srcOrd="1" destOrd="0" presId="urn:microsoft.com/office/officeart/2005/8/layout/vList3"/>
    <dgm:cxn modelId="{A92D9C1B-E96A-4072-9320-1BE99377C56E}" type="presParOf" srcId="{1ACB92A9-A632-5A41-93FC-243959275583}" destId="{C4413816-7C59-41FA-89B9-B1FE8A846CCA}" srcOrd="7" destOrd="0" presId="urn:microsoft.com/office/officeart/2005/8/layout/vList3"/>
    <dgm:cxn modelId="{045CB1E8-DB4B-486C-92D7-E5DFED7AECF7}" type="presParOf" srcId="{1ACB92A9-A632-5A41-93FC-243959275583}" destId="{D050CF60-8FB4-4E1C-BD2C-6F8C602BD289}" srcOrd="8" destOrd="0" presId="urn:microsoft.com/office/officeart/2005/8/layout/vList3"/>
    <dgm:cxn modelId="{5C9903BF-0CD6-441C-9FE8-C6CCEFBA0678}" type="presParOf" srcId="{D050CF60-8FB4-4E1C-BD2C-6F8C602BD289}" destId="{F263E01D-A5FD-4935-B3A7-E54279CB26CC}" srcOrd="0" destOrd="0" presId="urn:microsoft.com/office/officeart/2005/8/layout/vList3"/>
    <dgm:cxn modelId="{83F8715E-6B26-4113-BAB9-A117FD9440E0}" type="presParOf" srcId="{D050CF60-8FB4-4E1C-BD2C-6F8C602BD289}" destId="{A699ABBD-685C-41DF-8D33-55100054AB0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564406-54B5-AC4A-893B-22683B1232D9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1ACB92A9-A632-5A41-93FC-243959275583}" type="pres">
      <dgm:prSet presAssocID="{C5564406-54B5-AC4A-893B-22683B1232D9}" presName="linearFlow" presStyleCnt="0">
        <dgm:presLayoutVars>
          <dgm:dir/>
          <dgm:resizeHandles val="exact"/>
        </dgm:presLayoutVars>
      </dgm:prSet>
      <dgm:spPr/>
    </dgm:pt>
  </dgm:ptLst>
  <dgm:cxnLst>
    <dgm:cxn modelId="{68A8864B-1692-BA48-82F1-DB2B2E6357B3}" type="presOf" srcId="{C5564406-54B5-AC4A-893B-22683B1232D9}" destId="{1ACB92A9-A632-5A41-93FC-243959275583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564406-54B5-AC4A-893B-22683B1232D9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1ACB92A9-A632-5A41-93FC-243959275583}" type="pres">
      <dgm:prSet presAssocID="{C5564406-54B5-AC4A-893B-22683B1232D9}" presName="linearFlow" presStyleCnt="0">
        <dgm:presLayoutVars>
          <dgm:dir/>
          <dgm:resizeHandles val="exact"/>
        </dgm:presLayoutVars>
      </dgm:prSet>
      <dgm:spPr/>
    </dgm:pt>
  </dgm:ptLst>
  <dgm:cxnLst>
    <dgm:cxn modelId="{68A8864B-1692-BA48-82F1-DB2B2E6357B3}" type="presOf" srcId="{C5564406-54B5-AC4A-893B-22683B1232D9}" destId="{1ACB92A9-A632-5A41-93FC-243959275583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564406-54B5-AC4A-893B-22683B1232D9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1ACB92A9-A632-5A41-93FC-243959275583}" type="pres">
      <dgm:prSet presAssocID="{C5564406-54B5-AC4A-893B-22683B1232D9}" presName="linearFlow" presStyleCnt="0">
        <dgm:presLayoutVars>
          <dgm:dir/>
          <dgm:resizeHandles val="exact"/>
        </dgm:presLayoutVars>
      </dgm:prSet>
      <dgm:spPr/>
    </dgm:pt>
  </dgm:ptLst>
  <dgm:cxnLst>
    <dgm:cxn modelId="{68A8864B-1692-BA48-82F1-DB2B2E6357B3}" type="presOf" srcId="{C5564406-54B5-AC4A-893B-22683B1232D9}" destId="{1ACB92A9-A632-5A41-93FC-243959275583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564406-54B5-AC4A-893B-22683B1232D9}" type="doc">
      <dgm:prSet loTypeId="urn:microsoft.com/office/officeart/2005/8/layout/vList3" loCatId="" qsTypeId="urn:microsoft.com/office/officeart/2005/8/quickstyle/simple1" qsCatId="simple" csTypeId="urn:microsoft.com/office/officeart/2005/8/colors/accent2_1" csCatId="accent2" phldr="1"/>
      <dgm:spPr/>
    </dgm:pt>
    <dgm:pt modelId="{1ACB92A9-A632-5A41-93FC-243959275583}" type="pres">
      <dgm:prSet presAssocID="{C5564406-54B5-AC4A-893B-22683B1232D9}" presName="linearFlow" presStyleCnt="0">
        <dgm:presLayoutVars>
          <dgm:dir/>
          <dgm:resizeHandles val="exact"/>
        </dgm:presLayoutVars>
      </dgm:prSet>
      <dgm:spPr/>
    </dgm:pt>
  </dgm:ptLst>
  <dgm:cxnLst>
    <dgm:cxn modelId="{68A8864B-1692-BA48-82F1-DB2B2E6357B3}" type="presOf" srcId="{C5564406-54B5-AC4A-893B-22683B1232D9}" destId="{1ACB92A9-A632-5A41-93FC-243959275583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DC6D8E-E4AD-4483-97EB-338456DEA067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38098D-B310-44C6-8473-5D24BF7477E5}">
      <dgm:prSet/>
      <dgm:spPr/>
      <dgm:t>
        <a:bodyPr/>
        <a:lstStyle/>
        <a:p>
          <a:pPr rtl="0"/>
          <a:r>
            <a:rPr lang="en-US" b="1" dirty="0"/>
            <a:t>Experiment and Results</a:t>
          </a:r>
        </a:p>
      </dgm:t>
    </dgm:pt>
    <dgm:pt modelId="{9B1AC02C-EE08-4303-AE30-35A2151085C3}" type="parTrans" cxnId="{F8E62098-4853-4A81-B391-87A834BACFC6}">
      <dgm:prSet/>
      <dgm:spPr/>
      <dgm:t>
        <a:bodyPr/>
        <a:lstStyle/>
        <a:p>
          <a:endParaRPr lang="en-US"/>
        </a:p>
      </dgm:t>
    </dgm:pt>
    <dgm:pt modelId="{8F24B7C7-B9D7-4711-8699-EBA685651BDB}" type="sibTrans" cxnId="{F8E62098-4853-4A81-B391-87A834BACFC6}">
      <dgm:prSet/>
      <dgm:spPr/>
      <dgm:t>
        <a:bodyPr/>
        <a:lstStyle/>
        <a:p>
          <a:endParaRPr lang="en-US"/>
        </a:p>
      </dgm:t>
    </dgm:pt>
    <dgm:pt modelId="{893A3E1E-35C2-44DF-B027-CBE2C2B8B341}" type="pres">
      <dgm:prSet presAssocID="{86DC6D8E-E4AD-4483-97EB-338456DEA06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B397727-21E6-4D0C-B994-64F6E4F28A8D}" type="pres">
      <dgm:prSet presAssocID="{E438098D-B310-44C6-8473-5D24BF7477E5}" presName="circle1" presStyleLbl="node1" presStyleIdx="0" presStyleCnt="1"/>
      <dgm:spPr/>
    </dgm:pt>
    <dgm:pt modelId="{F63E4F49-E7DE-4CDD-A10B-93F1DE85ECC2}" type="pres">
      <dgm:prSet presAssocID="{E438098D-B310-44C6-8473-5D24BF7477E5}" presName="space" presStyleCnt="0"/>
      <dgm:spPr/>
    </dgm:pt>
    <dgm:pt modelId="{90CB9A72-CAA6-42AE-97E2-EF68DE5CBB2B}" type="pres">
      <dgm:prSet presAssocID="{E438098D-B310-44C6-8473-5D24BF7477E5}" presName="rect1" presStyleLbl="alignAcc1" presStyleIdx="0" presStyleCnt="1"/>
      <dgm:spPr/>
    </dgm:pt>
    <dgm:pt modelId="{28665A97-B642-4043-BA8B-F1B50BD34C66}" type="pres">
      <dgm:prSet presAssocID="{E438098D-B310-44C6-8473-5D24BF7477E5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70EFA545-4C25-4C6F-BF49-E29B84BBA6EF}" type="presOf" srcId="{E438098D-B310-44C6-8473-5D24BF7477E5}" destId="{28665A97-B642-4043-BA8B-F1B50BD34C66}" srcOrd="1" destOrd="0" presId="urn:microsoft.com/office/officeart/2005/8/layout/target3"/>
    <dgm:cxn modelId="{BA552B68-5169-448A-86E2-59D0DC0FA2D2}" type="presOf" srcId="{86DC6D8E-E4AD-4483-97EB-338456DEA067}" destId="{893A3E1E-35C2-44DF-B027-CBE2C2B8B341}" srcOrd="0" destOrd="0" presId="urn:microsoft.com/office/officeart/2005/8/layout/target3"/>
    <dgm:cxn modelId="{7AA07C8C-6F4C-4D28-A52C-4A6276DB1055}" type="presOf" srcId="{E438098D-B310-44C6-8473-5D24BF7477E5}" destId="{90CB9A72-CAA6-42AE-97E2-EF68DE5CBB2B}" srcOrd="0" destOrd="0" presId="urn:microsoft.com/office/officeart/2005/8/layout/target3"/>
    <dgm:cxn modelId="{F8E62098-4853-4A81-B391-87A834BACFC6}" srcId="{86DC6D8E-E4AD-4483-97EB-338456DEA067}" destId="{E438098D-B310-44C6-8473-5D24BF7477E5}" srcOrd="0" destOrd="0" parTransId="{9B1AC02C-EE08-4303-AE30-35A2151085C3}" sibTransId="{8F24B7C7-B9D7-4711-8699-EBA685651BDB}"/>
    <dgm:cxn modelId="{5C6CBA1F-024C-4464-BD0C-84C2767C59E7}" type="presParOf" srcId="{893A3E1E-35C2-44DF-B027-CBE2C2B8B341}" destId="{9B397727-21E6-4D0C-B994-64F6E4F28A8D}" srcOrd="0" destOrd="0" presId="urn:microsoft.com/office/officeart/2005/8/layout/target3"/>
    <dgm:cxn modelId="{CE3A1859-66DC-4D0E-9A1C-3BFE87C80066}" type="presParOf" srcId="{893A3E1E-35C2-44DF-B027-CBE2C2B8B341}" destId="{F63E4F49-E7DE-4CDD-A10B-93F1DE85ECC2}" srcOrd="1" destOrd="0" presId="urn:microsoft.com/office/officeart/2005/8/layout/target3"/>
    <dgm:cxn modelId="{28BA3D4C-8CCB-412E-8CAD-B0EB65B947D6}" type="presParOf" srcId="{893A3E1E-35C2-44DF-B027-CBE2C2B8B341}" destId="{90CB9A72-CAA6-42AE-97E2-EF68DE5CBB2B}" srcOrd="2" destOrd="0" presId="urn:microsoft.com/office/officeart/2005/8/layout/target3"/>
    <dgm:cxn modelId="{3F90932A-71B7-4D40-9363-9B48A60F5A92}" type="presParOf" srcId="{893A3E1E-35C2-44DF-B027-CBE2C2B8B341}" destId="{28665A97-B642-4043-BA8B-F1B50BD34C66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DC6D8E-E4AD-4483-97EB-338456DEA067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38098D-B310-44C6-8473-5D24BF7477E5}">
      <dgm:prSet/>
      <dgm:spPr/>
      <dgm:t>
        <a:bodyPr/>
        <a:lstStyle/>
        <a:p>
          <a:pPr rtl="0"/>
          <a:r>
            <a:rPr lang="en-IN" b="1" dirty="0"/>
            <a:t>Compression accuracy with other works</a:t>
          </a:r>
          <a:endParaRPr lang="en-US" b="1" dirty="0"/>
        </a:p>
      </dgm:t>
    </dgm:pt>
    <dgm:pt modelId="{9B1AC02C-EE08-4303-AE30-35A2151085C3}" type="parTrans" cxnId="{F8E62098-4853-4A81-B391-87A834BACFC6}">
      <dgm:prSet/>
      <dgm:spPr/>
      <dgm:t>
        <a:bodyPr/>
        <a:lstStyle/>
        <a:p>
          <a:endParaRPr lang="en-US"/>
        </a:p>
      </dgm:t>
    </dgm:pt>
    <dgm:pt modelId="{8F24B7C7-B9D7-4711-8699-EBA685651BDB}" type="sibTrans" cxnId="{F8E62098-4853-4A81-B391-87A834BACFC6}">
      <dgm:prSet/>
      <dgm:spPr/>
      <dgm:t>
        <a:bodyPr/>
        <a:lstStyle/>
        <a:p>
          <a:endParaRPr lang="en-US"/>
        </a:p>
      </dgm:t>
    </dgm:pt>
    <dgm:pt modelId="{893A3E1E-35C2-44DF-B027-CBE2C2B8B341}" type="pres">
      <dgm:prSet presAssocID="{86DC6D8E-E4AD-4483-97EB-338456DEA06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B397727-21E6-4D0C-B994-64F6E4F28A8D}" type="pres">
      <dgm:prSet presAssocID="{E438098D-B310-44C6-8473-5D24BF7477E5}" presName="circle1" presStyleLbl="node1" presStyleIdx="0" presStyleCnt="1"/>
      <dgm:spPr/>
    </dgm:pt>
    <dgm:pt modelId="{F63E4F49-E7DE-4CDD-A10B-93F1DE85ECC2}" type="pres">
      <dgm:prSet presAssocID="{E438098D-B310-44C6-8473-5D24BF7477E5}" presName="space" presStyleCnt="0"/>
      <dgm:spPr/>
    </dgm:pt>
    <dgm:pt modelId="{90CB9A72-CAA6-42AE-97E2-EF68DE5CBB2B}" type="pres">
      <dgm:prSet presAssocID="{E438098D-B310-44C6-8473-5D24BF7477E5}" presName="rect1" presStyleLbl="alignAcc1" presStyleIdx="0" presStyleCnt="1"/>
      <dgm:spPr/>
    </dgm:pt>
    <dgm:pt modelId="{28665A97-B642-4043-BA8B-F1B50BD34C66}" type="pres">
      <dgm:prSet presAssocID="{E438098D-B310-44C6-8473-5D24BF7477E5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70EFA545-4C25-4C6F-BF49-E29B84BBA6EF}" type="presOf" srcId="{E438098D-B310-44C6-8473-5D24BF7477E5}" destId="{28665A97-B642-4043-BA8B-F1B50BD34C66}" srcOrd="1" destOrd="0" presId="urn:microsoft.com/office/officeart/2005/8/layout/target3"/>
    <dgm:cxn modelId="{BA552B68-5169-448A-86E2-59D0DC0FA2D2}" type="presOf" srcId="{86DC6D8E-E4AD-4483-97EB-338456DEA067}" destId="{893A3E1E-35C2-44DF-B027-CBE2C2B8B341}" srcOrd="0" destOrd="0" presId="urn:microsoft.com/office/officeart/2005/8/layout/target3"/>
    <dgm:cxn modelId="{7AA07C8C-6F4C-4D28-A52C-4A6276DB1055}" type="presOf" srcId="{E438098D-B310-44C6-8473-5D24BF7477E5}" destId="{90CB9A72-CAA6-42AE-97E2-EF68DE5CBB2B}" srcOrd="0" destOrd="0" presId="urn:microsoft.com/office/officeart/2005/8/layout/target3"/>
    <dgm:cxn modelId="{F8E62098-4853-4A81-B391-87A834BACFC6}" srcId="{86DC6D8E-E4AD-4483-97EB-338456DEA067}" destId="{E438098D-B310-44C6-8473-5D24BF7477E5}" srcOrd="0" destOrd="0" parTransId="{9B1AC02C-EE08-4303-AE30-35A2151085C3}" sibTransId="{8F24B7C7-B9D7-4711-8699-EBA685651BDB}"/>
    <dgm:cxn modelId="{5C6CBA1F-024C-4464-BD0C-84C2767C59E7}" type="presParOf" srcId="{893A3E1E-35C2-44DF-B027-CBE2C2B8B341}" destId="{9B397727-21E6-4D0C-B994-64F6E4F28A8D}" srcOrd="0" destOrd="0" presId="urn:microsoft.com/office/officeart/2005/8/layout/target3"/>
    <dgm:cxn modelId="{CE3A1859-66DC-4D0E-9A1C-3BFE87C80066}" type="presParOf" srcId="{893A3E1E-35C2-44DF-B027-CBE2C2B8B341}" destId="{F63E4F49-E7DE-4CDD-A10B-93F1DE85ECC2}" srcOrd="1" destOrd="0" presId="urn:microsoft.com/office/officeart/2005/8/layout/target3"/>
    <dgm:cxn modelId="{28BA3D4C-8CCB-412E-8CAD-B0EB65B947D6}" type="presParOf" srcId="{893A3E1E-35C2-44DF-B027-CBE2C2B8B341}" destId="{90CB9A72-CAA6-42AE-97E2-EF68DE5CBB2B}" srcOrd="2" destOrd="0" presId="urn:microsoft.com/office/officeart/2005/8/layout/target3"/>
    <dgm:cxn modelId="{3F90932A-71B7-4D40-9363-9B48A60F5A92}" type="presParOf" srcId="{893A3E1E-35C2-44DF-B027-CBE2C2B8B341}" destId="{28665A97-B642-4043-BA8B-F1B50BD34C66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29B4B-A075-455D-9185-76FA77E16608}">
      <dsp:nvSpPr>
        <dsp:cNvPr id="0" name=""/>
        <dsp:cNvSpPr/>
      </dsp:nvSpPr>
      <dsp:spPr>
        <a:xfrm>
          <a:off x="0" y="5531475"/>
          <a:ext cx="5725219" cy="6053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Conclusion and Future Work</a:t>
          </a:r>
        </a:p>
      </dsp:txBody>
      <dsp:txXfrm>
        <a:off x="0" y="5531475"/>
        <a:ext cx="5725219" cy="605306"/>
      </dsp:txXfrm>
    </dsp:sp>
    <dsp:sp modelId="{585E9E4C-C92B-4A82-93EC-389CCA9A1A9A}">
      <dsp:nvSpPr>
        <dsp:cNvPr id="0" name=""/>
        <dsp:cNvSpPr/>
      </dsp:nvSpPr>
      <dsp:spPr>
        <a:xfrm rot="10800000">
          <a:off x="0" y="4609594"/>
          <a:ext cx="5725219" cy="93096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Contribution 2: Research on Data Mining of Permission-Induced Risk </a:t>
          </a:r>
          <a:r>
            <a:rPr lang="en-US" sz="1600" kern="1200" dirty="0"/>
            <a:t>for Android </a:t>
          </a:r>
          <a:r>
            <a:rPr lang="en-US" sz="1600" kern="1200" dirty="0" err="1"/>
            <a:t>IoT</a:t>
          </a:r>
          <a:r>
            <a:rPr lang="en-US" sz="1600" kern="1200" dirty="0"/>
            <a:t> Devices</a:t>
          </a:r>
        </a:p>
      </dsp:txBody>
      <dsp:txXfrm rot="10800000">
        <a:off x="0" y="4609594"/>
        <a:ext cx="5725219" cy="604911"/>
      </dsp:txXfrm>
    </dsp:sp>
    <dsp:sp modelId="{6F4E60C6-124A-4570-A462-5D9E175E6184}">
      <dsp:nvSpPr>
        <dsp:cNvPr id="0" name=""/>
        <dsp:cNvSpPr/>
      </dsp:nvSpPr>
      <dsp:spPr>
        <a:xfrm rot="10800000">
          <a:off x="0" y="3687712"/>
          <a:ext cx="5725219" cy="93096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Contribution 1: A Multimodal Malware Detection Technique for Android </a:t>
          </a:r>
          <a:r>
            <a:rPr lang="en-IN" sz="1800" kern="1200" dirty="0" err="1"/>
            <a:t>IoT</a:t>
          </a:r>
          <a:r>
            <a:rPr lang="en-IN" sz="1800" kern="1200" dirty="0"/>
            <a:t> Devices Using Various </a:t>
          </a:r>
          <a:endParaRPr lang="en-US" sz="1800" kern="1200" dirty="0"/>
        </a:p>
      </dsp:txBody>
      <dsp:txXfrm rot="10800000">
        <a:off x="0" y="3687712"/>
        <a:ext cx="5725219" cy="604911"/>
      </dsp:txXfrm>
    </dsp:sp>
    <dsp:sp modelId="{550151D0-C41B-4C0D-B89E-CC5A46121A6E}">
      <dsp:nvSpPr>
        <dsp:cNvPr id="0" name=""/>
        <dsp:cNvSpPr/>
      </dsp:nvSpPr>
      <dsp:spPr>
        <a:xfrm rot="10800000">
          <a:off x="0" y="2765830"/>
          <a:ext cx="5725219" cy="930961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Background</a:t>
          </a:r>
        </a:p>
      </dsp:txBody>
      <dsp:txXfrm rot="10800000">
        <a:off x="0" y="2765830"/>
        <a:ext cx="5725219" cy="604911"/>
      </dsp:txXfrm>
    </dsp:sp>
    <dsp:sp modelId="{E8DCD200-97A2-4F38-8802-178A25803493}">
      <dsp:nvSpPr>
        <dsp:cNvPr id="0" name=""/>
        <dsp:cNvSpPr/>
      </dsp:nvSpPr>
      <dsp:spPr>
        <a:xfrm rot="10800000">
          <a:off x="0" y="1843949"/>
          <a:ext cx="5725219" cy="930961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Statement </a:t>
          </a:r>
        </a:p>
      </dsp:txBody>
      <dsp:txXfrm rot="10800000">
        <a:off x="0" y="1843949"/>
        <a:ext cx="5725219" cy="604911"/>
      </dsp:txXfrm>
    </dsp:sp>
    <dsp:sp modelId="{6F0FDDC2-9C2C-4D7B-A200-E166AE01EBA8}">
      <dsp:nvSpPr>
        <dsp:cNvPr id="0" name=""/>
        <dsp:cNvSpPr/>
      </dsp:nvSpPr>
      <dsp:spPr>
        <a:xfrm rot="10800000">
          <a:off x="0" y="922067"/>
          <a:ext cx="5725219" cy="930961"/>
        </a:xfrm>
        <a:prstGeom prst="upArrowCallou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Motivation</a:t>
          </a:r>
        </a:p>
      </dsp:txBody>
      <dsp:txXfrm rot="10800000">
        <a:off x="0" y="922067"/>
        <a:ext cx="5725219" cy="604911"/>
      </dsp:txXfrm>
    </dsp:sp>
    <dsp:sp modelId="{8F8836AC-9362-4B26-A0CC-882200E9A7B3}">
      <dsp:nvSpPr>
        <dsp:cNvPr id="0" name=""/>
        <dsp:cNvSpPr/>
      </dsp:nvSpPr>
      <dsp:spPr>
        <a:xfrm rot="10800000">
          <a:off x="0" y="185"/>
          <a:ext cx="5725219" cy="93096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Introduction</a:t>
          </a:r>
        </a:p>
      </dsp:txBody>
      <dsp:txXfrm rot="10800000">
        <a:off x="0" y="185"/>
        <a:ext cx="5725219" cy="6049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FF1F1-611D-4699-BA0D-79016678B3EB}">
      <dsp:nvSpPr>
        <dsp:cNvPr id="0" name=""/>
        <dsp:cNvSpPr/>
      </dsp:nvSpPr>
      <dsp:spPr>
        <a:xfrm>
          <a:off x="0" y="462067"/>
          <a:ext cx="7011041" cy="1168650"/>
        </a:xfrm>
        <a:prstGeom prst="snip1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35" tIns="145796" rIns="5441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Multimodal Malware Detection Technique for Android </a:t>
          </a:r>
          <a:r>
            <a:rPr lang="en-US" sz="1400" kern="1200" dirty="0" err="1"/>
            <a:t>IoT</a:t>
          </a:r>
          <a:r>
            <a:rPr lang="en-US" sz="1400" kern="1200" dirty="0"/>
            <a:t> Devices Using Various Features by combining machine learning and blockchain technology. </a:t>
          </a:r>
          <a:endParaRPr lang="en-US" sz="1400" kern="1200" dirty="0">
            <a:solidFill>
              <a:schemeClr val="accent6">
                <a:lumMod val="50000"/>
              </a:schemeClr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IEEE Access, 2019</a:t>
          </a:r>
          <a:r>
            <a:rPr lang="en-US" sz="1400" b="1" kern="1200" dirty="0">
              <a:solidFill>
                <a:schemeClr val="accent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=3.557, rank 2) </a:t>
          </a:r>
          <a:endParaRPr lang="en-US" sz="1400" kern="1200" dirty="0">
            <a:solidFill>
              <a:schemeClr val="accent6">
                <a:lumMod val="50000"/>
              </a:schemeClr>
            </a:solidFill>
          </a:endParaRPr>
        </a:p>
      </dsp:txBody>
      <dsp:txXfrm>
        <a:off x="0" y="559456"/>
        <a:ext cx="6913652" cy="1071261"/>
      </dsp:txXfrm>
    </dsp:sp>
    <dsp:sp modelId="{2C7FA9B5-C79F-43DC-8EC6-6E70BF9F9D54}">
      <dsp:nvSpPr>
        <dsp:cNvPr id="0" name=""/>
        <dsp:cNvSpPr/>
      </dsp:nvSpPr>
      <dsp:spPr>
        <a:xfrm>
          <a:off x="334119" y="13792"/>
          <a:ext cx="6670183" cy="5515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00" tIns="0" rIns="1855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[1] </a:t>
          </a:r>
          <a:r>
            <a:rPr lang="en-US" sz="1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Rajesh Kumar</a:t>
          </a: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Xiaosong</a:t>
          </a: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Zhang, </a:t>
          </a:r>
          <a:r>
            <a:rPr lang="en-US" sz="16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WenYong</a:t>
          </a: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Wang et.  al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361046" y="40719"/>
        <a:ext cx="6616329" cy="497740"/>
      </dsp:txXfrm>
    </dsp:sp>
    <dsp:sp modelId="{32BC372B-7337-4C04-BFDD-52C971A93750}">
      <dsp:nvSpPr>
        <dsp:cNvPr id="0" name=""/>
        <dsp:cNvSpPr/>
      </dsp:nvSpPr>
      <dsp:spPr>
        <a:xfrm>
          <a:off x="0" y="2204704"/>
          <a:ext cx="7011041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35" tIns="145796" rIns="5441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Research on data mining of Permission-Induced Risk for Android </a:t>
          </a:r>
          <a:r>
            <a:rPr lang="en-US" sz="1400" kern="1200" dirty="0" err="1"/>
            <a:t>IoT</a:t>
          </a:r>
          <a:r>
            <a:rPr lang="en-US" sz="1400" kern="1200" dirty="0"/>
            <a:t> Devices.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Applied Sciences-Basel 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=1.68</a:t>
          </a:r>
          <a:r>
            <a:rPr lang="en-IN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R</a:t>
          </a:r>
          <a:r>
            <a:rPr lang="en-US" sz="1400" b="1" kern="1200" dirty="0" err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ank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3) </a:t>
          </a:r>
          <a:endParaRPr lang="en-US" sz="1400" kern="1200" dirty="0"/>
        </a:p>
      </dsp:txBody>
      <dsp:txXfrm>
        <a:off x="0" y="2204704"/>
        <a:ext cx="7011041" cy="882000"/>
      </dsp:txXfrm>
    </dsp:sp>
    <dsp:sp modelId="{80E99667-8C8A-4E54-9995-4595B1282EAD}">
      <dsp:nvSpPr>
        <dsp:cNvPr id="0" name=""/>
        <dsp:cNvSpPr/>
      </dsp:nvSpPr>
      <dsp:spPr>
        <a:xfrm>
          <a:off x="333777" y="1668517"/>
          <a:ext cx="6675545" cy="639507"/>
        </a:xfrm>
        <a:prstGeom prst="roundRect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00" tIns="0" rIns="1855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[2] </a:t>
          </a:r>
          <a:r>
            <a:rPr lang="en-US" sz="1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Rajesh Kumar</a:t>
          </a: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Xiaosong</a:t>
          </a: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Zhang, </a:t>
          </a:r>
          <a:r>
            <a:rPr lang="en-US" sz="1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Riaz</a:t>
          </a: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Khan and  </a:t>
          </a:r>
          <a:r>
            <a:rPr lang="en-US" sz="1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Abubakar</a:t>
          </a: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Sharif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64995" y="1699735"/>
        <a:ext cx="6613109" cy="577071"/>
      </dsp:txXfrm>
    </dsp:sp>
    <dsp:sp modelId="{C1A31976-D240-43F9-9C67-6328CAB39D2C}">
      <dsp:nvSpPr>
        <dsp:cNvPr id="0" name=""/>
        <dsp:cNvSpPr/>
      </dsp:nvSpPr>
      <dsp:spPr>
        <a:xfrm>
          <a:off x="0" y="3731364"/>
          <a:ext cx="7011041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35" tIns="145796" rIns="5441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Efficient and Deep Vehicle Re-Identification using Multi-Level Feature Extraction.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Applied Sciences-Basel 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=1.68</a:t>
          </a:r>
          <a:r>
            <a:rPr lang="en-IN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R</a:t>
          </a:r>
          <a:r>
            <a:rPr lang="en-US" sz="1400" b="1" kern="1200" dirty="0" err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ank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3) </a:t>
          </a:r>
          <a:endParaRPr lang="en-US" sz="1400" kern="1200" dirty="0"/>
        </a:p>
      </dsp:txBody>
      <dsp:txXfrm>
        <a:off x="0" y="3731364"/>
        <a:ext cx="7011041" cy="882000"/>
      </dsp:txXfrm>
    </dsp:sp>
    <dsp:sp modelId="{EA98BC17-D276-41F4-97A8-484A21E061E3}">
      <dsp:nvSpPr>
        <dsp:cNvPr id="0" name=""/>
        <dsp:cNvSpPr/>
      </dsp:nvSpPr>
      <dsp:spPr>
        <a:xfrm>
          <a:off x="333777" y="3124504"/>
          <a:ext cx="6675545" cy="71190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00" tIns="0" rIns="18550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[3] JAMALI ZAKRIA , JINGYE CAI, JIANHUA DENG, MUHAMMAD UMAR AFTAB, MUHAMMAD SADDAM KHOKHAR, </a:t>
          </a:r>
          <a:r>
            <a:rPr lang="en-US" sz="1200" b="1" kern="1200" dirty="0">
              <a:solidFill>
                <a:schemeClr val="tx1"/>
              </a:solidFill>
            </a:rPr>
            <a:t>RAJESH KUMAR </a:t>
          </a:r>
        </a:p>
      </dsp:txBody>
      <dsp:txXfrm>
        <a:off x="368530" y="3159257"/>
        <a:ext cx="6606039" cy="642403"/>
      </dsp:txXfrm>
    </dsp:sp>
    <dsp:sp modelId="{A270449B-9917-4EDF-B94D-AB0DD92FF930}">
      <dsp:nvSpPr>
        <dsp:cNvPr id="0" name=""/>
        <dsp:cNvSpPr/>
      </dsp:nvSpPr>
      <dsp:spPr>
        <a:xfrm>
          <a:off x="0" y="5198724"/>
          <a:ext cx="7011041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35" tIns="145796" rIns="5441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 </a:t>
          </a:r>
          <a:r>
            <a:rPr lang="en-IN" sz="1400" kern="1200" dirty="0"/>
            <a:t>An Adaptive Multi-Layer Botnet Detection Technique Using Machine Learning Classifiers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Applied Sciences-Basel 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=1.68</a:t>
          </a:r>
          <a:r>
            <a:rPr lang="en-IN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R</a:t>
          </a:r>
          <a:r>
            <a:rPr lang="en-US" sz="1400" b="1" kern="1200" dirty="0" err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ank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3) </a:t>
          </a:r>
          <a:endParaRPr lang="en-US" sz="1400" kern="1200" dirty="0"/>
        </a:p>
      </dsp:txBody>
      <dsp:txXfrm>
        <a:off x="0" y="5198724"/>
        <a:ext cx="7011041" cy="882000"/>
      </dsp:txXfrm>
    </dsp:sp>
    <dsp:sp modelId="{0E3B7B69-2620-4031-83FA-7886D324202E}">
      <dsp:nvSpPr>
        <dsp:cNvPr id="0" name=""/>
        <dsp:cNvSpPr/>
      </dsp:nvSpPr>
      <dsp:spPr>
        <a:xfrm>
          <a:off x="230718" y="4659050"/>
          <a:ext cx="6687470" cy="65384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00" tIns="0" rIns="18550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[4] RIAZ ULLAH KHAN,  </a:t>
          </a:r>
          <a:r>
            <a:rPr lang="en-US" sz="1200" kern="1200" dirty="0" err="1">
              <a:solidFill>
                <a:schemeClr val="tx1"/>
              </a:solidFill>
            </a:rPr>
            <a:t>Mamoun</a:t>
          </a:r>
          <a:r>
            <a:rPr lang="en-US" sz="1200" kern="1200" dirty="0">
              <a:solidFill>
                <a:schemeClr val="tx1"/>
              </a:solidFill>
            </a:rPr>
            <a:t> </a:t>
          </a:r>
          <a:r>
            <a:rPr lang="en-US" sz="1200" kern="1200" dirty="0" err="1">
              <a:solidFill>
                <a:schemeClr val="tx1"/>
              </a:solidFill>
            </a:rPr>
            <a:t>Alazab</a:t>
          </a:r>
          <a:r>
            <a:rPr lang="en-US" sz="1200" kern="1200" dirty="0">
              <a:solidFill>
                <a:schemeClr val="tx1"/>
              </a:solidFill>
            </a:rPr>
            <a:t>,  XIAOSONG ZHANG, ABUBACKAR SHARIF, </a:t>
          </a:r>
          <a:r>
            <a:rPr lang="en-US" sz="1200" b="1" kern="1200" dirty="0">
              <a:solidFill>
                <a:schemeClr val="tx1"/>
              </a:solidFill>
            </a:rPr>
            <a:t>RAJESH KUMAR</a:t>
          </a:r>
        </a:p>
      </dsp:txBody>
      <dsp:txXfrm>
        <a:off x="262636" y="4690968"/>
        <a:ext cx="6623634" cy="5900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C8FF6-F1F8-4336-ABB1-8718BF3D9D72}">
      <dsp:nvSpPr>
        <dsp:cNvPr id="0" name=""/>
        <dsp:cNvSpPr/>
      </dsp:nvSpPr>
      <dsp:spPr>
        <a:xfrm>
          <a:off x="0" y="450244"/>
          <a:ext cx="7011041" cy="23034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35" tIns="1353820" rIns="5441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Efficient Hybrid Clustering Scheme for Data Delivery using Internet of Things enabled Vehicular Ad Hoc Networks in Smart City Traffic Congestion.</a:t>
          </a:r>
          <a:r>
            <a:rPr lang="en-US" sz="1400" kern="1200" dirty="0"/>
            <a:t>u have DNS server information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Journal of Internet Technology 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(impact factor =1.301</a:t>
          </a:r>
          <a:r>
            <a:rPr lang="en-IN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R</a:t>
          </a:r>
          <a:r>
            <a:rPr lang="en-US" sz="1400" b="1" kern="1200" dirty="0" err="1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ank</a:t>
          </a:r>
          <a:r>
            <a:rPr lang="en-US" sz="1400" b="1" kern="12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4) </a:t>
          </a:r>
          <a:endParaRPr lang="en-US" sz="1400" kern="1200" dirty="0"/>
        </a:p>
      </dsp:txBody>
      <dsp:txXfrm>
        <a:off x="0" y="450244"/>
        <a:ext cx="7011041" cy="2303437"/>
      </dsp:txXfrm>
    </dsp:sp>
    <dsp:sp modelId="{BE9C64FE-40F1-4D4F-B634-CF83CCFFA9CE}">
      <dsp:nvSpPr>
        <dsp:cNvPr id="0" name=""/>
        <dsp:cNvSpPr/>
      </dsp:nvSpPr>
      <dsp:spPr>
        <a:xfrm>
          <a:off x="170279" y="413569"/>
          <a:ext cx="6675545" cy="10721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5500" tIns="0" rIns="1855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[5] </a:t>
          </a:r>
          <a:r>
            <a:rPr lang="es-ES" sz="1400" kern="1200" dirty="0">
              <a:solidFill>
                <a:schemeClr val="tx1"/>
              </a:solidFill>
            </a:rPr>
            <a:t>5.	ABIDA SHARIF, JIAN PING LI, SALEEM, ASIM MUHAMMAD, TANZILA SABA, RAJESH KUMAR.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22618" y="465908"/>
        <a:ext cx="6570867" cy="9674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FF1F1-611D-4699-BA0D-79016678B3EB}">
      <dsp:nvSpPr>
        <dsp:cNvPr id="0" name=""/>
        <dsp:cNvSpPr/>
      </dsp:nvSpPr>
      <dsp:spPr>
        <a:xfrm>
          <a:off x="0" y="643795"/>
          <a:ext cx="7011041" cy="1461600"/>
        </a:xfrm>
        <a:prstGeom prst="snip1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35" tIns="604012" rIns="5441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Simple and Efficient Computational Intelligence Strategies for Effective Collaborative Decisions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Future Internet, Volume 11, Issue 1</a:t>
          </a:r>
          <a:endParaRPr lang="en-US" sz="1400" kern="1200" dirty="0"/>
        </a:p>
      </dsp:txBody>
      <dsp:txXfrm>
        <a:off x="0" y="765597"/>
        <a:ext cx="6889239" cy="1339798"/>
      </dsp:txXfrm>
    </dsp:sp>
    <dsp:sp modelId="{2C7FA9B5-C79F-43DC-8EC6-6E70BF9F9D54}">
      <dsp:nvSpPr>
        <dsp:cNvPr id="0" name=""/>
        <dsp:cNvSpPr/>
      </dsp:nvSpPr>
      <dsp:spPr>
        <a:xfrm>
          <a:off x="334119" y="43150"/>
          <a:ext cx="6670183" cy="856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5500" tIns="0" rIns="1855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[1</a:t>
          </a:r>
          <a:r>
            <a:rPr lang="en-US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] Emelia </a:t>
          </a:r>
          <a:r>
            <a:rPr lang="en-US" sz="16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Opoku</a:t>
          </a:r>
          <a:r>
            <a:rPr lang="en-US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Aboagye</a:t>
          </a:r>
          <a:r>
            <a:rPr lang="en-US" sz="16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Rajesh Kumar</a:t>
          </a:r>
          <a:endParaRPr lang="en-US" sz="1600" b="1" kern="1200" dirty="0"/>
        </a:p>
      </dsp:txBody>
      <dsp:txXfrm>
        <a:off x="375909" y="84940"/>
        <a:ext cx="6586603" cy="772500"/>
      </dsp:txXfrm>
    </dsp:sp>
    <dsp:sp modelId="{32BC372B-7337-4C04-BFDD-52C971A93750}">
      <dsp:nvSpPr>
        <dsp:cNvPr id="0" name=""/>
        <dsp:cNvSpPr/>
      </dsp:nvSpPr>
      <dsp:spPr>
        <a:xfrm>
          <a:off x="0" y="2517430"/>
          <a:ext cx="7011041" cy="1141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35" tIns="604012" rIns="5441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/>
            <a:t>Analysis of </a:t>
          </a:r>
          <a:r>
            <a:rPr lang="en-IN" sz="1400" kern="1200" dirty="0" err="1"/>
            <a:t>ResNet</a:t>
          </a:r>
          <a:r>
            <a:rPr lang="en-IN" sz="1400" kern="1200" dirty="0"/>
            <a:t> and </a:t>
          </a:r>
          <a:r>
            <a:rPr lang="en-IN" sz="1400" kern="1200" dirty="0" err="1"/>
            <a:t>GoogleNet</a:t>
          </a:r>
          <a:r>
            <a:rPr lang="en-IN" sz="1400" kern="1200" dirty="0"/>
            <a:t> models for malware detection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IN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Journal of Computer Virology and Hacking Techniques (2018)”</a:t>
          </a:r>
          <a:endParaRPr lang="en-US" sz="1400" kern="1200" dirty="0"/>
        </a:p>
      </dsp:txBody>
      <dsp:txXfrm>
        <a:off x="0" y="2517430"/>
        <a:ext cx="7011041" cy="1141875"/>
      </dsp:txXfrm>
    </dsp:sp>
    <dsp:sp modelId="{80E99667-8C8A-4E54-9995-4595B1282EAD}">
      <dsp:nvSpPr>
        <dsp:cNvPr id="0" name=""/>
        <dsp:cNvSpPr/>
      </dsp:nvSpPr>
      <dsp:spPr>
        <a:xfrm>
          <a:off x="333777" y="2089390"/>
          <a:ext cx="6675545" cy="856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5500" tIns="0" rIns="1855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[2]</a:t>
          </a: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 Riaz Khan, Xiaosong Zhang and </a:t>
          </a: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Rajesh Kumar</a:t>
          </a:r>
          <a:endParaRPr lang="en-US" sz="1400" kern="1200" dirty="0"/>
        </a:p>
      </dsp:txBody>
      <dsp:txXfrm>
        <a:off x="375567" y="2131180"/>
        <a:ext cx="6591965" cy="772500"/>
      </dsp:txXfrm>
    </dsp:sp>
    <dsp:sp modelId="{C1A31976-D240-43F9-9C67-6328CAB39D2C}">
      <dsp:nvSpPr>
        <dsp:cNvPr id="0" name=""/>
        <dsp:cNvSpPr/>
      </dsp:nvSpPr>
      <dsp:spPr>
        <a:xfrm>
          <a:off x="0" y="4711896"/>
          <a:ext cx="7011041" cy="1324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61800" extrusionH="10600" prstMaterial="matte">
          <a:bevelT w="90600" h="18600" prst="softRound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135" tIns="604012" rIns="5441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Optimizing a Deep Learning Model in order to have a Robust Neural Network Topology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2018 International Journal of Modeling and Optimization (IJM0)</a:t>
          </a:r>
          <a:r>
            <a:rPr lang="en-US" sz="14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1400" kern="1200" dirty="0"/>
        </a:p>
      </dsp:txBody>
      <dsp:txXfrm>
        <a:off x="0" y="4711896"/>
        <a:ext cx="7011041" cy="1324575"/>
      </dsp:txXfrm>
    </dsp:sp>
    <dsp:sp modelId="{EA98BC17-D276-41F4-97A8-484A21E061E3}">
      <dsp:nvSpPr>
        <dsp:cNvPr id="0" name=""/>
        <dsp:cNvSpPr/>
      </dsp:nvSpPr>
      <dsp:spPr>
        <a:xfrm>
          <a:off x="333777" y="3815905"/>
          <a:ext cx="6675545" cy="134361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5500" tIns="0" rIns="18550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[</a:t>
          </a:r>
          <a:r>
            <a:rPr lang="en-US" sz="1100" kern="1200"/>
            <a:t>3] Riaz Ullah Khan, </a:t>
          </a:r>
          <a:r>
            <a:rPr lang="en-US" sz="1100" b="1" kern="1200"/>
            <a:t>Rajesh Kumar</a:t>
          </a:r>
          <a:r>
            <a:rPr lang="en-US" sz="1100" kern="1200"/>
            <a:t>, Nawsher Khan, Xiaosong Zhang, and Ijaz Ahad</a:t>
          </a:r>
          <a:br>
            <a:rPr lang="en-US" sz="1200" kern="1200"/>
          </a:br>
          <a:endParaRPr lang="en-US" sz="1200" b="1" kern="1200" dirty="0"/>
        </a:p>
      </dsp:txBody>
      <dsp:txXfrm>
        <a:off x="399367" y="3881495"/>
        <a:ext cx="6544365" cy="121243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2939-69F4-4676-9CC9-217121700E97}">
      <dsp:nvSpPr>
        <dsp:cNvPr id="0" name=""/>
        <dsp:cNvSpPr/>
      </dsp:nvSpPr>
      <dsp:spPr>
        <a:xfrm>
          <a:off x="145836" y="315400"/>
          <a:ext cx="6309936" cy="57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[1] </a:t>
          </a:r>
          <a:r>
            <a:rPr lang="en-US" sz="1100" b="1" kern="1200" dirty="0">
              <a:solidFill>
                <a:srgbClr val="C00000"/>
              </a:solidFill>
            </a:rPr>
            <a:t>RAJESH KUMAR</a:t>
          </a:r>
          <a:r>
            <a:rPr lang="en-US" sz="1100" kern="1200" dirty="0"/>
            <a:t>, ZHANG XIAOSONG, RIAZ ULLAH KHAN, IJAZ AHAD, JAY KUMAR</a:t>
          </a:r>
          <a:r>
            <a:rPr lang="en-US" sz="1400" kern="1200" dirty="0"/>
            <a:t>. </a:t>
          </a:r>
          <a:br>
            <a:rPr lang="en-US" sz="1600" kern="1200" dirty="0"/>
          </a:br>
          <a:endParaRPr lang="en-US" sz="1600" b="1" kern="1200" dirty="0"/>
        </a:p>
      </dsp:txBody>
      <dsp:txXfrm>
        <a:off x="145836" y="315400"/>
        <a:ext cx="6309936" cy="573630"/>
      </dsp:txXfrm>
    </dsp:sp>
    <dsp:sp modelId="{6824860A-F6F5-4F71-A114-9D56CD81DAA7}">
      <dsp:nvSpPr>
        <dsp:cNvPr id="0" name=""/>
        <dsp:cNvSpPr/>
      </dsp:nvSpPr>
      <dsp:spPr>
        <a:xfrm>
          <a:off x="105516" y="888044"/>
          <a:ext cx="1476525" cy="1168506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CABFBB-6412-43B3-BDB3-607E35EA6BD2}">
      <dsp:nvSpPr>
        <dsp:cNvPr id="0" name=""/>
        <dsp:cNvSpPr/>
      </dsp:nvSpPr>
      <dsp:spPr>
        <a:xfrm>
          <a:off x="992412" y="888044"/>
          <a:ext cx="1476525" cy="1168506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24F28-AA9D-451F-96E6-EFE885981796}">
      <dsp:nvSpPr>
        <dsp:cNvPr id="0" name=""/>
        <dsp:cNvSpPr/>
      </dsp:nvSpPr>
      <dsp:spPr>
        <a:xfrm>
          <a:off x="1880010" y="888044"/>
          <a:ext cx="1476525" cy="1168506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32D753-69F5-4A5B-8819-72CCE94F58B8}">
      <dsp:nvSpPr>
        <dsp:cNvPr id="0" name=""/>
        <dsp:cNvSpPr/>
      </dsp:nvSpPr>
      <dsp:spPr>
        <a:xfrm>
          <a:off x="2766907" y="888044"/>
          <a:ext cx="1476525" cy="1168506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D14DB-62D0-4D81-92BA-F2678BA077F7}">
      <dsp:nvSpPr>
        <dsp:cNvPr id="0" name=""/>
        <dsp:cNvSpPr/>
      </dsp:nvSpPr>
      <dsp:spPr>
        <a:xfrm>
          <a:off x="3654505" y="888044"/>
          <a:ext cx="1476525" cy="1168506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28A052-B61B-4D97-AF0D-BC40C0A9E5BB}">
      <dsp:nvSpPr>
        <dsp:cNvPr id="0" name=""/>
        <dsp:cNvSpPr/>
      </dsp:nvSpPr>
      <dsp:spPr>
        <a:xfrm>
          <a:off x="4541401" y="888044"/>
          <a:ext cx="1476525" cy="1168506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019D2C-1D09-4371-8630-366114C44239}">
      <dsp:nvSpPr>
        <dsp:cNvPr id="0" name=""/>
        <dsp:cNvSpPr/>
      </dsp:nvSpPr>
      <dsp:spPr>
        <a:xfrm>
          <a:off x="5428999" y="888044"/>
          <a:ext cx="1476525" cy="1168506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7CEC42-14B8-4F64-B4B3-9595A3969930}">
      <dsp:nvSpPr>
        <dsp:cNvPr id="0" name=""/>
        <dsp:cNvSpPr/>
      </dsp:nvSpPr>
      <dsp:spPr>
        <a:xfrm>
          <a:off x="105516" y="1004895"/>
          <a:ext cx="6391966" cy="9348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Malicious Code Detection based on Image Processing Using Deep Learning.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International Conference on Computing and Artificial Intelligence (ICCAI 2018)</a:t>
          </a:r>
        </a:p>
      </dsp:txBody>
      <dsp:txXfrm>
        <a:off x="105516" y="1004895"/>
        <a:ext cx="6391966" cy="934805"/>
      </dsp:txXfrm>
    </dsp:sp>
    <dsp:sp modelId="{E881FE95-9C24-4BF8-87A9-A8C467789D58}">
      <dsp:nvSpPr>
        <dsp:cNvPr id="0" name=""/>
        <dsp:cNvSpPr/>
      </dsp:nvSpPr>
      <dsp:spPr>
        <a:xfrm>
          <a:off x="146025" y="2184220"/>
          <a:ext cx="6309936" cy="57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[2]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b="1" kern="1200" dirty="0">
              <a:solidFill>
                <a:srgbClr val="C00000"/>
              </a:solidFill>
            </a:rPr>
            <a:t>RAJESH KUMAR</a:t>
          </a:r>
          <a:r>
            <a:rPr lang="en-US" sz="1200" kern="1200" dirty="0"/>
            <a:t>, ZHANG XIAOSONG, RIAZ ULLAH KHAN, JAY KUMAR ,IJAZ AHAD.</a:t>
          </a:r>
        </a:p>
      </dsp:txBody>
      <dsp:txXfrm>
        <a:off x="146025" y="2184220"/>
        <a:ext cx="6309936" cy="573630"/>
      </dsp:txXfrm>
    </dsp:sp>
    <dsp:sp modelId="{0AFA5E7C-7D2F-4BBD-93BD-7D64EAEF9F2C}">
      <dsp:nvSpPr>
        <dsp:cNvPr id="0" name=""/>
        <dsp:cNvSpPr/>
      </dsp:nvSpPr>
      <dsp:spPr>
        <a:xfrm>
          <a:off x="105516" y="2752166"/>
          <a:ext cx="1476525" cy="1168506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EB2324-3EA6-4C91-ABC6-5904140A9AB2}">
      <dsp:nvSpPr>
        <dsp:cNvPr id="0" name=""/>
        <dsp:cNvSpPr/>
      </dsp:nvSpPr>
      <dsp:spPr>
        <a:xfrm>
          <a:off x="992412" y="2752166"/>
          <a:ext cx="1476525" cy="1168506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5E77AF-8B16-40F2-BE3F-4816EBFCFA3E}">
      <dsp:nvSpPr>
        <dsp:cNvPr id="0" name=""/>
        <dsp:cNvSpPr/>
      </dsp:nvSpPr>
      <dsp:spPr>
        <a:xfrm>
          <a:off x="1880010" y="2752166"/>
          <a:ext cx="1476525" cy="1168506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B645FE-1241-4510-804F-02B89FDC1D09}">
      <dsp:nvSpPr>
        <dsp:cNvPr id="0" name=""/>
        <dsp:cNvSpPr/>
      </dsp:nvSpPr>
      <dsp:spPr>
        <a:xfrm>
          <a:off x="2766907" y="2752166"/>
          <a:ext cx="1476525" cy="1168506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D8E0D2-9655-4C5D-9027-F6A6B21E933A}">
      <dsp:nvSpPr>
        <dsp:cNvPr id="0" name=""/>
        <dsp:cNvSpPr/>
      </dsp:nvSpPr>
      <dsp:spPr>
        <a:xfrm>
          <a:off x="3654505" y="2752166"/>
          <a:ext cx="1476525" cy="1168506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DA1C16-C299-4B32-9C51-126C401823C3}">
      <dsp:nvSpPr>
        <dsp:cNvPr id="0" name=""/>
        <dsp:cNvSpPr/>
      </dsp:nvSpPr>
      <dsp:spPr>
        <a:xfrm>
          <a:off x="4541401" y="2752166"/>
          <a:ext cx="1476525" cy="1168506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EFBD3D-86C1-4761-8789-05B2902AB67D}">
      <dsp:nvSpPr>
        <dsp:cNvPr id="0" name=""/>
        <dsp:cNvSpPr/>
      </dsp:nvSpPr>
      <dsp:spPr>
        <a:xfrm>
          <a:off x="5428999" y="2752166"/>
          <a:ext cx="1476525" cy="1168506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880FCF-CBC2-4136-8814-C46F89C92894}">
      <dsp:nvSpPr>
        <dsp:cNvPr id="0" name=""/>
        <dsp:cNvSpPr/>
      </dsp:nvSpPr>
      <dsp:spPr>
        <a:xfrm>
          <a:off x="105516" y="2869017"/>
          <a:ext cx="6391966" cy="9348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Effective and Explainable Detection of Android Malware based on Machine Learning Algorithms.</a:t>
          </a:r>
          <a:endParaRPr lang="en-US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/>
            <a:t>International Conference on Computing and Artificial Intelligence (ICCAI 2018)</a:t>
          </a:r>
        </a:p>
      </dsp:txBody>
      <dsp:txXfrm>
        <a:off x="105516" y="2869017"/>
        <a:ext cx="6391966" cy="934805"/>
      </dsp:txXfrm>
    </dsp:sp>
    <dsp:sp modelId="{CD24D5AA-1423-4CB7-BE3B-17891EFF4B93}">
      <dsp:nvSpPr>
        <dsp:cNvPr id="0" name=""/>
        <dsp:cNvSpPr/>
      </dsp:nvSpPr>
      <dsp:spPr>
        <a:xfrm>
          <a:off x="105516" y="4042657"/>
          <a:ext cx="6309936" cy="573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[</a:t>
          </a:r>
          <a:r>
            <a:rPr lang="en-US" sz="1100" kern="1200" dirty="0"/>
            <a:t>3] </a:t>
          </a:r>
          <a:r>
            <a:rPr lang="en-US" sz="1100" b="1" kern="1200" dirty="0">
              <a:solidFill>
                <a:srgbClr val="C00000"/>
              </a:solidFill>
            </a:rPr>
            <a:t>RAJESH KUMAR</a:t>
          </a:r>
          <a:r>
            <a:rPr lang="en-US" sz="1100" kern="1200" dirty="0"/>
            <a:t>, ZHANG XIAOSONG, HUSSAIN AHMAD TARIQ, RIAZ ULLAH KHAN. </a:t>
          </a:r>
          <a:br>
            <a:rPr lang="en-US" sz="1200" kern="1200" dirty="0"/>
          </a:br>
          <a:endParaRPr lang="en-US" sz="1200" b="1" kern="1200" dirty="0"/>
        </a:p>
      </dsp:txBody>
      <dsp:txXfrm>
        <a:off x="105516" y="4042657"/>
        <a:ext cx="6309936" cy="573630"/>
      </dsp:txXfrm>
    </dsp:sp>
    <dsp:sp modelId="{DECBADBA-413E-4100-BE29-99C169858326}">
      <dsp:nvSpPr>
        <dsp:cNvPr id="0" name=""/>
        <dsp:cNvSpPr/>
      </dsp:nvSpPr>
      <dsp:spPr>
        <a:xfrm>
          <a:off x="105516" y="4616288"/>
          <a:ext cx="1476525" cy="1168506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91DF0A-04A0-44E4-9BC2-40A074167B25}">
      <dsp:nvSpPr>
        <dsp:cNvPr id="0" name=""/>
        <dsp:cNvSpPr/>
      </dsp:nvSpPr>
      <dsp:spPr>
        <a:xfrm>
          <a:off x="992412" y="4616288"/>
          <a:ext cx="1476525" cy="1168506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36A15F-EB19-4CEA-A01B-78DFB83B0A98}">
      <dsp:nvSpPr>
        <dsp:cNvPr id="0" name=""/>
        <dsp:cNvSpPr/>
      </dsp:nvSpPr>
      <dsp:spPr>
        <a:xfrm>
          <a:off x="1880010" y="4616288"/>
          <a:ext cx="1476525" cy="1168506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D7F347-C1C6-424D-82A5-8C6097A3609C}">
      <dsp:nvSpPr>
        <dsp:cNvPr id="0" name=""/>
        <dsp:cNvSpPr/>
      </dsp:nvSpPr>
      <dsp:spPr>
        <a:xfrm>
          <a:off x="2766907" y="4616288"/>
          <a:ext cx="1476525" cy="1168506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30D666-1217-4986-8DB5-6BB261747B2D}">
      <dsp:nvSpPr>
        <dsp:cNvPr id="0" name=""/>
        <dsp:cNvSpPr/>
      </dsp:nvSpPr>
      <dsp:spPr>
        <a:xfrm>
          <a:off x="3654505" y="4616288"/>
          <a:ext cx="1476525" cy="1168506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4E369C-A0CF-4467-B5FA-322339247B0F}">
      <dsp:nvSpPr>
        <dsp:cNvPr id="0" name=""/>
        <dsp:cNvSpPr/>
      </dsp:nvSpPr>
      <dsp:spPr>
        <a:xfrm>
          <a:off x="4541401" y="4616288"/>
          <a:ext cx="1476525" cy="1168506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7BAC6F-E541-4769-91A3-72C7AEEE9387}">
      <dsp:nvSpPr>
        <dsp:cNvPr id="0" name=""/>
        <dsp:cNvSpPr/>
      </dsp:nvSpPr>
      <dsp:spPr>
        <a:xfrm>
          <a:off x="5428999" y="4616288"/>
          <a:ext cx="1476525" cy="1168506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13ED36-B790-4F9A-97AF-2D14564DEA5B}">
      <dsp:nvSpPr>
        <dsp:cNvPr id="0" name=""/>
        <dsp:cNvSpPr/>
      </dsp:nvSpPr>
      <dsp:spPr>
        <a:xfrm>
          <a:off x="105516" y="4733138"/>
          <a:ext cx="6391966" cy="9348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MALICIOUS URL DETECTION USING MULTI-LAYER FILTERING MODEL </a:t>
          </a:r>
          <a:endParaRPr lang="en-US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14th International Computer Conference on Wavelet Active Media Technology and Information Processing (2017)</a:t>
          </a:r>
        </a:p>
      </dsp:txBody>
      <dsp:txXfrm>
        <a:off x="105516" y="4733138"/>
        <a:ext cx="6391966" cy="93480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2939-69F4-4676-9CC9-217121700E97}">
      <dsp:nvSpPr>
        <dsp:cNvPr id="0" name=""/>
        <dsp:cNvSpPr/>
      </dsp:nvSpPr>
      <dsp:spPr>
        <a:xfrm>
          <a:off x="149117" y="318070"/>
          <a:ext cx="6303774" cy="57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[4] </a:t>
          </a:r>
          <a:r>
            <a:rPr lang="en-US" sz="1200" kern="1200" dirty="0"/>
            <a:t>EMELIA OPOKU ABOAGYE, GEE C.JAMES, </a:t>
          </a:r>
          <a:r>
            <a:rPr lang="en-US" sz="1200" b="1" kern="1200" dirty="0">
              <a:solidFill>
                <a:srgbClr val="C00000"/>
              </a:solidFill>
            </a:rPr>
            <a:t>RAJESH KUMAR</a:t>
          </a:r>
          <a:r>
            <a:rPr lang="en-US" sz="1200" b="1" kern="1200" dirty="0"/>
            <a:t>.</a:t>
          </a:r>
          <a:r>
            <a:rPr lang="en-US" sz="1600" kern="1200" dirty="0"/>
            <a:t> </a:t>
          </a:r>
          <a:br>
            <a:rPr lang="en-US" sz="1600" kern="1200" dirty="0"/>
          </a:br>
          <a:endParaRPr lang="en-US" sz="1600" b="1" kern="1200" dirty="0"/>
        </a:p>
      </dsp:txBody>
      <dsp:txXfrm>
        <a:off x="149117" y="318070"/>
        <a:ext cx="6303774" cy="573070"/>
      </dsp:txXfrm>
    </dsp:sp>
    <dsp:sp modelId="{6824860A-F6F5-4F71-A114-9D56CD81DAA7}">
      <dsp:nvSpPr>
        <dsp:cNvPr id="0" name=""/>
        <dsp:cNvSpPr/>
      </dsp:nvSpPr>
      <dsp:spPr>
        <a:xfrm>
          <a:off x="108836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CABFBB-6412-43B3-BDB3-607E35EA6BD2}">
      <dsp:nvSpPr>
        <dsp:cNvPr id="0" name=""/>
        <dsp:cNvSpPr/>
      </dsp:nvSpPr>
      <dsp:spPr>
        <a:xfrm>
          <a:off x="994867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24F28-AA9D-451F-96E6-EFE885981796}">
      <dsp:nvSpPr>
        <dsp:cNvPr id="0" name=""/>
        <dsp:cNvSpPr/>
      </dsp:nvSpPr>
      <dsp:spPr>
        <a:xfrm>
          <a:off x="1881598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32D753-69F5-4A5B-8819-72CCE94F58B8}">
      <dsp:nvSpPr>
        <dsp:cNvPr id="0" name=""/>
        <dsp:cNvSpPr/>
      </dsp:nvSpPr>
      <dsp:spPr>
        <a:xfrm>
          <a:off x="2767628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D14DB-62D0-4D81-92BA-F2678BA077F7}">
      <dsp:nvSpPr>
        <dsp:cNvPr id="0" name=""/>
        <dsp:cNvSpPr/>
      </dsp:nvSpPr>
      <dsp:spPr>
        <a:xfrm>
          <a:off x="3654359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28A052-B61B-4D97-AF0D-BC40C0A9E5BB}">
      <dsp:nvSpPr>
        <dsp:cNvPr id="0" name=""/>
        <dsp:cNvSpPr/>
      </dsp:nvSpPr>
      <dsp:spPr>
        <a:xfrm>
          <a:off x="4540390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019D2C-1D09-4371-8630-366114C44239}">
      <dsp:nvSpPr>
        <dsp:cNvPr id="0" name=""/>
        <dsp:cNvSpPr/>
      </dsp:nvSpPr>
      <dsp:spPr>
        <a:xfrm>
          <a:off x="5427121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7CEC42-14B8-4F64-B4B3-9595A3969930}">
      <dsp:nvSpPr>
        <dsp:cNvPr id="0" name=""/>
        <dsp:cNvSpPr/>
      </dsp:nvSpPr>
      <dsp:spPr>
        <a:xfrm>
          <a:off x="108836" y="1006892"/>
          <a:ext cx="6385723" cy="933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/>
            <a:t>Evaluating The </a:t>
          </a:r>
          <a:r>
            <a:rPr lang="en-IN" sz="1400" b="1" i="0" kern="1200" dirty="0" err="1"/>
            <a:t>Perfomance</a:t>
          </a:r>
          <a:r>
            <a:rPr lang="en-IN" sz="1400" b="1" i="0" kern="1200" dirty="0"/>
            <a:t> of Deep Neural Networks For Health Decision Making. </a:t>
          </a:r>
          <a:endParaRPr lang="en-US" sz="1400" b="1" i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8th International Congress of Information and Communication Technology (ICICT-2018)</a:t>
          </a:r>
          <a:endParaRPr lang="en-US" sz="1400" kern="1200" dirty="0"/>
        </a:p>
      </dsp:txBody>
      <dsp:txXfrm>
        <a:off x="108836" y="1006892"/>
        <a:ext cx="6385723" cy="933892"/>
      </dsp:txXfrm>
    </dsp:sp>
    <dsp:sp modelId="{E881FE95-9C24-4BF8-87A9-A8C467789D58}">
      <dsp:nvSpPr>
        <dsp:cNvPr id="0" name=""/>
        <dsp:cNvSpPr/>
      </dsp:nvSpPr>
      <dsp:spPr>
        <a:xfrm>
          <a:off x="149306" y="2185065"/>
          <a:ext cx="6303774" cy="57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</a:t>
          </a:r>
          <a:r>
            <a:rPr lang="en-US" sz="1200" kern="1200" dirty="0"/>
            <a:t>5] Emelia </a:t>
          </a:r>
          <a:r>
            <a:rPr lang="en-US" sz="1200" kern="1200" dirty="0" err="1"/>
            <a:t>Opoku</a:t>
          </a:r>
          <a:r>
            <a:rPr lang="en-US" sz="1200" kern="1200" dirty="0"/>
            <a:t> </a:t>
          </a:r>
          <a:r>
            <a:rPr lang="en-US" sz="1200" kern="1200" dirty="0" err="1"/>
            <a:t>Aboagye</a:t>
          </a:r>
          <a:r>
            <a:rPr lang="en-US" sz="1200" kern="1200" dirty="0"/>
            <a:t>, Gee C. James,  Gao </a:t>
          </a:r>
          <a:r>
            <a:rPr lang="en-US" sz="1200" kern="1200" dirty="0" err="1"/>
            <a:t>Jianbin</a:t>
          </a:r>
          <a:r>
            <a:rPr lang="en-US" sz="1200" kern="1200" dirty="0"/>
            <a:t>, </a:t>
          </a:r>
          <a:r>
            <a:rPr lang="en-US" sz="1200" b="1" kern="1200" dirty="0">
              <a:solidFill>
                <a:srgbClr val="C00000"/>
              </a:solidFill>
            </a:rPr>
            <a:t>RAJESH KUMAR</a:t>
          </a:r>
          <a:r>
            <a:rPr lang="en-US" sz="1200" kern="1200" dirty="0"/>
            <a:t>,  RIAZ ULLAH KHAN</a:t>
          </a:r>
          <a:r>
            <a:rPr lang="en-US" sz="1200" b="1" kern="1200" dirty="0"/>
            <a:t>. </a:t>
          </a:r>
          <a:endParaRPr lang="en-US" sz="1200" kern="1200" dirty="0"/>
        </a:p>
      </dsp:txBody>
      <dsp:txXfrm>
        <a:off x="149306" y="2185065"/>
        <a:ext cx="6303774" cy="573070"/>
      </dsp:txXfrm>
    </dsp:sp>
    <dsp:sp modelId="{0AFA5E7C-7D2F-4BBD-93BD-7D64EAEF9F2C}">
      <dsp:nvSpPr>
        <dsp:cNvPr id="0" name=""/>
        <dsp:cNvSpPr/>
      </dsp:nvSpPr>
      <dsp:spPr>
        <a:xfrm>
          <a:off x="108836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EB2324-3EA6-4C91-ABC6-5904140A9AB2}">
      <dsp:nvSpPr>
        <dsp:cNvPr id="0" name=""/>
        <dsp:cNvSpPr/>
      </dsp:nvSpPr>
      <dsp:spPr>
        <a:xfrm>
          <a:off x="994867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5E77AF-8B16-40F2-BE3F-4816EBFCFA3E}">
      <dsp:nvSpPr>
        <dsp:cNvPr id="0" name=""/>
        <dsp:cNvSpPr/>
      </dsp:nvSpPr>
      <dsp:spPr>
        <a:xfrm>
          <a:off x="1881598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B645FE-1241-4510-804F-02B89FDC1D09}">
      <dsp:nvSpPr>
        <dsp:cNvPr id="0" name=""/>
        <dsp:cNvSpPr/>
      </dsp:nvSpPr>
      <dsp:spPr>
        <a:xfrm>
          <a:off x="2767628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D8E0D2-9655-4C5D-9027-F6A6B21E933A}">
      <dsp:nvSpPr>
        <dsp:cNvPr id="0" name=""/>
        <dsp:cNvSpPr/>
      </dsp:nvSpPr>
      <dsp:spPr>
        <a:xfrm>
          <a:off x="3654359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DA1C16-C299-4B32-9C51-126C401823C3}">
      <dsp:nvSpPr>
        <dsp:cNvPr id="0" name=""/>
        <dsp:cNvSpPr/>
      </dsp:nvSpPr>
      <dsp:spPr>
        <a:xfrm>
          <a:off x="4540390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EFBD3D-86C1-4761-8789-05B2902AB67D}">
      <dsp:nvSpPr>
        <dsp:cNvPr id="0" name=""/>
        <dsp:cNvSpPr/>
      </dsp:nvSpPr>
      <dsp:spPr>
        <a:xfrm>
          <a:off x="5427121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880FCF-CBC2-4136-8814-C46F89C92894}">
      <dsp:nvSpPr>
        <dsp:cNvPr id="0" name=""/>
        <dsp:cNvSpPr/>
      </dsp:nvSpPr>
      <dsp:spPr>
        <a:xfrm>
          <a:off x="108836" y="2869193"/>
          <a:ext cx="6385723" cy="933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Probabilistic Time Context FRAMEWORK for Big DATA COLLABORATIVE Recommendation </a:t>
          </a:r>
          <a:endParaRPr lang="en-US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“International Conference on Computing and Artificial Intelligence (ICCAI 2018)</a:t>
          </a:r>
          <a:endParaRPr lang="en-US" sz="1400" kern="1200" dirty="0"/>
        </a:p>
      </dsp:txBody>
      <dsp:txXfrm>
        <a:off x="108836" y="2869193"/>
        <a:ext cx="6385723" cy="933892"/>
      </dsp:txXfrm>
    </dsp:sp>
    <dsp:sp modelId="{CD24D5AA-1423-4CB7-BE3B-17891EFF4B93}">
      <dsp:nvSpPr>
        <dsp:cNvPr id="0" name=""/>
        <dsp:cNvSpPr/>
      </dsp:nvSpPr>
      <dsp:spPr>
        <a:xfrm>
          <a:off x="108836" y="4041687"/>
          <a:ext cx="6303774" cy="57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[6</a:t>
          </a:r>
          <a:r>
            <a:rPr lang="en-US" sz="1100" kern="1200" dirty="0"/>
            <a:t>] RIAZ ULLAH KHAN, XIAOSONG ZHANG, </a:t>
          </a:r>
          <a:r>
            <a:rPr lang="en-US" sz="1100" b="1" kern="1200" dirty="0">
              <a:solidFill>
                <a:srgbClr val="C00000"/>
              </a:solidFill>
            </a:rPr>
            <a:t>RAJESH KUMAR</a:t>
          </a:r>
          <a:r>
            <a:rPr lang="en-US" sz="1100" kern="1200" dirty="0"/>
            <a:t>, IJAZ AHAD, JAY KUMAR.</a:t>
          </a:r>
          <a:br>
            <a:rPr lang="en-US" sz="1100" kern="1200" dirty="0"/>
          </a:br>
          <a:br>
            <a:rPr lang="en-US" sz="1200" kern="1200" dirty="0"/>
          </a:br>
          <a:endParaRPr lang="en-US" sz="1200" b="1" kern="1200" dirty="0"/>
        </a:p>
      </dsp:txBody>
      <dsp:txXfrm>
        <a:off x="108836" y="4041687"/>
        <a:ext cx="6303774" cy="573070"/>
      </dsp:txXfrm>
    </dsp:sp>
    <dsp:sp modelId="{DECBADBA-413E-4100-BE29-99C169858326}">
      <dsp:nvSpPr>
        <dsp:cNvPr id="0" name=""/>
        <dsp:cNvSpPr/>
      </dsp:nvSpPr>
      <dsp:spPr>
        <a:xfrm>
          <a:off x="108836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91DF0A-04A0-44E4-9BC2-40A074167B25}">
      <dsp:nvSpPr>
        <dsp:cNvPr id="0" name=""/>
        <dsp:cNvSpPr/>
      </dsp:nvSpPr>
      <dsp:spPr>
        <a:xfrm>
          <a:off x="994867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36A15F-EB19-4CEA-A01B-78DFB83B0A98}">
      <dsp:nvSpPr>
        <dsp:cNvPr id="0" name=""/>
        <dsp:cNvSpPr/>
      </dsp:nvSpPr>
      <dsp:spPr>
        <a:xfrm>
          <a:off x="1881598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D7F347-C1C6-424D-82A5-8C6097A3609C}">
      <dsp:nvSpPr>
        <dsp:cNvPr id="0" name=""/>
        <dsp:cNvSpPr/>
      </dsp:nvSpPr>
      <dsp:spPr>
        <a:xfrm>
          <a:off x="2767628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30D666-1217-4986-8DB5-6BB261747B2D}">
      <dsp:nvSpPr>
        <dsp:cNvPr id="0" name=""/>
        <dsp:cNvSpPr/>
      </dsp:nvSpPr>
      <dsp:spPr>
        <a:xfrm>
          <a:off x="3654359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4E369C-A0CF-4467-B5FA-322339247B0F}">
      <dsp:nvSpPr>
        <dsp:cNvPr id="0" name=""/>
        <dsp:cNvSpPr/>
      </dsp:nvSpPr>
      <dsp:spPr>
        <a:xfrm>
          <a:off x="4540390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7BAC6F-E541-4769-91A3-72C7AEEE9387}">
      <dsp:nvSpPr>
        <dsp:cNvPr id="0" name=""/>
        <dsp:cNvSpPr/>
      </dsp:nvSpPr>
      <dsp:spPr>
        <a:xfrm>
          <a:off x="5427121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13ED36-B790-4F9A-97AF-2D14564DEA5B}">
      <dsp:nvSpPr>
        <dsp:cNvPr id="0" name=""/>
        <dsp:cNvSpPr/>
      </dsp:nvSpPr>
      <dsp:spPr>
        <a:xfrm>
          <a:off x="108836" y="4731494"/>
          <a:ext cx="6385723" cy="933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Evaluating the Performance of </a:t>
          </a:r>
          <a:r>
            <a:rPr lang="en-IN" sz="1400" b="1" kern="1200" dirty="0" err="1"/>
            <a:t>ResNet</a:t>
          </a:r>
          <a:r>
            <a:rPr lang="en-IN" sz="1400" b="1" kern="1200" dirty="0"/>
            <a:t> Model Based on Image Recognition</a:t>
          </a:r>
          <a:endParaRPr lang="en-US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International Conference on Computing and Artificial Intelligence (ICCAI 2018)</a:t>
          </a:r>
        </a:p>
      </dsp:txBody>
      <dsp:txXfrm>
        <a:off x="108836" y="4731494"/>
        <a:ext cx="6385723" cy="93389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2939-69F4-4676-9CC9-217121700E97}">
      <dsp:nvSpPr>
        <dsp:cNvPr id="0" name=""/>
        <dsp:cNvSpPr/>
      </dsp:nvSpPr>
      <dsp:spPr>
        <a:xfrm>
          <a:off x="149117" y="318070"/>
          <a:ext cx="6303774" cy="57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[7] </a:t>
          </a:r>
          <a:r>
            <a:rPr lang="en-US" sz="1200" b="0" kern="1200" dirty="0"/>
            <a:t>RIAZ ULLAH KHAN, XIAOSONG ZHANG, </a:t>
          </a:r>
          <a:r>
            <a:rPr lang="en-US" sz="1200" b="1" kern="1200" dirty="0"/>
            <a:t>RAJESH KUMAR</a:t>
          </a:r>
          <a:r>
            <a:rPr lang="en-US" sz="1200" b="0" kern="1200" dirty="0"/>
            <a:t>, HUSSAIN AHMAD TARIQ</a:t>
          </a:r>
          <a:r>
            <a:rPr lang="en-US" sz="1600" b="0" kern="1200" dirty="0"/>
            <a:t> </a:t>
          </a:r>
          <a:br>
            <a:rPr lang="en-US" sz="1600" b="0" kern="1200" dirty="0"/>
          </a:br>
          <a:endParaRPr lang="en-US" sz="1600" b="0" kern="1200" dirty="0"/>
        </a:p>
      </dsp:txBody>
      <dsp:txXfrm>
        <a:off x="149117" y="318070"/>
        <a:ext cx="6303774" cy="573070"/>
      </dsp:txXfrm>
    </dsp:sp>
    <dsp:sp modelId="{6824860A-F6F5-4F71-A114-9D56CD81DAA7}">
      <dsp:nvSpPr>
        <dsp:cNvPr id="0" name=""/>
        <dsp:cNvSpPr/>
      </dsp:nvSpPr>
      <dsp:spPr>
        <a:xfrm>
          <a:off x="108836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CABFBB-6412-43B3-BDB3-607E35EA6BD2}">
      <dsp:nvSpPr>
        <dsp:cNvPr id="0" name=""/>
        <dsp:cNvSpPr/>
      </dsp:nvSpPr>
      <dsp:spPr>
        <a:xfrm>
          <a:off x="994867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24F28-AA9D-451F-96E6-EFE885981796}">
      <dsp:nvSpPr>
        <dsp:cNvPr id="0" name=""/>
        <dsp:cNvSpPr/>
      </dsp:nvSpPr>
      <dsp:spPr>
        <a:xfrm>
          <a:off x="1881598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32D753-69F5-4A5B-8819-72CCE94F58B8}">
      <dsp:nvSpPr>
        <dsp:cNvPr id="0" name=""/>
        <dsp:cNvSpPr/>
      </dsp:nvSpPr>
      <dsp:spPr>
        <a:xfrm>
          <a:off x="2767628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D14DB-62D0-4D81-92BA-F2678BA077F7}">
      <dsp:nvSpPr>
        <dsp:cNvPr id="0" name=""/>
        <dsp:cNvSpPr/>
      </dsp:nvSpPr>
      <dsp:spPr>
        <a:xfrm>
          <a:off x="3654359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28A052-B61B-4D97-AF0D-BC40C0A9E5BB}">
      <dsp:nvSpPr>
        <dsp:cNvPr id="0" name=""/>
        <dsp:cNvSpPr/>
      </dsp:nvSpPr>
      <dsp:spPr>
        <a:xfrm>
          <a:off x="4540390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019D2C-1D09-4371-8630-366114C44239}">
      <dsp:nvSpPr>
        <dsp:cNvPr id="0" name=""/>
        <dsp:cNvSpPr/>
      </dsp:nvSpPr>
      <dsp:spPr>
        <a:xfrm>
          <a:off x="5427121" y="890155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7CEC42-14B8-4F64-B4B3-9595A3969930}">
      <dsp:nvSpPr>
        <dsp:cNvPr id="0" name=""/>
        <dsp:cNvSpPr/>
      </dsp:nvSpPr>
      <dsp:spPr>
        <a:xfrm>
          <a:off x="108836" y="1006892"/>
          <a:ext cx="6385723" cy="933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 err="1"/>
            <a:t>ResNet</a:t>
          </a:r>
          <a:r>
            <a:rPr lang="en-IN" sz="1400" b="1" i="0" kern="1200" dirty="0"/>
            <a:t> model for Malicious Code Detection</a:t>
          </a:r>
          <a:endParaRPr lang="en-US" sz="1400" b="1" i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14th International Computer Conference on Wavelet Active Media Technology and Information Processing (2017)</a:t>
          </a:r>
        </a:p>
      </dsp:txBody>
      <dsp:txXfrm>
        <a:off x="108836" y="1006892"/>
        <a:ext cx="6385723" cy="933892"/>
      </dsp:txXfrm>
    </dsp:sp>
    <dsp:sp modelId="{E881FE95-9C24-4BF8-87A9-A8C467789D58}">
      <dsp:nvSpPr>
        <dsp:cNvPr id="0" name=""/>
        <dsp:cNvSpPr/>
      </dsp:nvSpPr>
      <dsp:spPr>
        <a:xfrm>
          <a:off x="149306" y="2185065"/>
          <a:ext cx="6303774" cy="57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[8</a:t>
          </a:r>
          <a:r>
            <a:rPr lang="en-US" sz="1200" kern="1200" dirty="0"/>
            <a:t>] ABIDA, JIANPING LI, MUDASSIR KHALIL, </a:t>
          </a:r>
          <a:r>
            <a:rPr lang="en-US" sz="1200" b="1" kern="1200" dirty="0"/>
            <a:t>RAJESH KUMAR</a:t>
          </a:r>
          <a:r>
            <a:rPr lang="en-US" sz="1200" kern="1200" dirty="0"/>
            <a:t>, MUHAMMAD IRFAN SHARIF.</a:t>
          </a:r>
          <a:br>
            <a:rPr lang="en-US" sz="1200" kern="1200" dirty="0"/>
          </a:br>
          <a:endParaRPr lang="en-US" sz="1200" kern="1200" dirty="0"/>
        </a:p>
      </dsp:txBody>
      <dsp:txXfrm>
        <a:off x="149306" y="2185065"/>
        <a:ext cx="6303774" cy="573070"/>
      </dsp:txXfrm>
    </dsp:sp>
    <dsp:sp modelId="{0AFA5E7C-7D2F-4BBD-93BD-7D64EAEF9F2C}">
      <dsp:nvSpPr>
        <dsp:cNvPr id="0" name=""/>
        <dsp:cNvSpPr/>
      </dsp:nvSpPr>
      <dsp:spPr>
        <a:xfrm>
          <a:off x="108836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EB2324-3EA6-4C91-ABC6-5904140A9AB2}">
      <dsp:nvSpPr>
        <dsp:cNvPr id="0" name=""/>
        <dsp:cNvSpPr/>
      </dsp:nvSpPr>
      <dsp:spPr>
        <a:xfrm>
          <a:off x="994867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5E77AF-8B16-40F2-BE3F-4816EBFCFA3E}">
      <dsp:nvSpPr>
        <dsp:cNvPr id="0" name=""/>
        <dsp:cNvSpPr/>
      </dsp:nvSpPr>
      <dsp:spPr>
        <a:xfrm>
          <a:off x="1881598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B645FE-1241-4510-804F-02B89FDC1D09}">
      <dsp:nvSpPr>
        <dsp:cNvPr id="0" name=""/>
        <dsp:cNvSpPr/>
      </dsp:nvSpPr>
      <dsp:spPr>
        <a:xfrm>
          <a:off x="2767628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D8E0D2-9655-4C5D-9027-F6A6B21E933A}">
      <dsp:nvSpPr>
        <dsp:cNvPr id="0" name=""/>
        <dsp:cNvSpPr/>
      </dsp:nvSpPr>
      <dsp:spPr>
        <a:xfrm>
          <a:off x="3654359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5DA1C16-C299-4B32-9C51-126C401823C3}">
      <dsp:nvSpPr>
        <dsp:cNvPr id="0" name=""/>
        <dsp:cNvSpPr/>
      </dsp:nvSpPr>
      <dsp:spPr>
        <a:xfrm>
          <a:off x="4540390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EFBD3D-86C1-4761-8789-05B2902AB67D}">
      <dsp:nvSpPr>
        <dsp:cNvPr id="0" name=""/>
        <dsp:cNvSpPr/>
      </dsp:nvSpPr>
      <dsp:spPr>
        <a:xfrm>
          <a:off x="5427121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880FCF-CBC2-4136-8814-C46F89C92894}">
      <dsp:nvSpPr>
        <dsp:cNvPr id="0" name=""/>
        <dsp:cNvSpPr/>
      </dsp:nvSpPr>
      <dsp:spPr>
        <a:xfrm>
          <a:off x="108836" y="2869193"/>
          <a:ext cx="6385723" cy="933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Internet of things—smart traffic management system for smart cities using big data analytics</a:t>
          </a:r>
          <a:endParaRPr lang="en-US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/>
            <a:t>The 14th International Computer Conference on Wavelet Active Media Technology and Information Processing (2017)</a:t>
          </a:r>
        </a:p>
      </dsp:txBody>
      <dsp:txXfrm>
        <a:off x="108836" y="2869193"/>
        <a:ext cx="6385723" cy="933892"/>
      </dsp:txXfrm>
    </dsp:sp>
    <dsp:sp modelId="{CD24D5AA-1423-4CB7-BE3B-17891EFF4B93}">
      <dsp:nvSpPr>
        <dsp:cNvPr id="0" name=""/>
        <dsp:cNvSpPr/>
      </dsp:nvSpPr>
      <dsp:spPr>
        <a:xfrm>
          <a:off x="108836" y="4041687"/>
          <a:ext cx="6303774" cy="57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[9</a:t>
          </a:r>
          <a:r>
            <a:rPr lang="en-US" sz="1100" kern="1200" dirty="0"/>
            <a:t>] RIAZ ULLAH KHAN, </a:t>
          </a:r>
          <a:r>
            <a:rPr lang="en-US" sz="1100" b="1" kern="1200" dirty="0"/>
            <a:t>RAJESH KUMAR</a:t>
          </a:r>
          <a:r>
            <a:rPr lang="en-US" sz="1100" kern="1200" dirty="0"/>
            <a:t>, XIAOSONG ZHANG, MAMOUN ALAZEB.</a:t>
          </a:r>
          <a:br>
            <a:rPr lang="en-US" sz="1100" kern="1200" dirty="0"/>
          </a:br>
          <a:br>
            <a:rPr lang="en-US" sz="1200" kern="1200" dirty="0"/>
          </a:br>
          <a:endParaRPr lang="en-US" sz="1200" b="1" kern="1200" dirty="0"/>
        </a:p>
      </dsp:txBody>
      <dsp:txXfrm>
        <a:off x="108836" y="4041687"/>
        <a:ext cx="6303774" cy="573070"/>
      </dsp:txXfrm>
    </dsp:sp>
    <dsp:sp modelId="{DECBADBA-413E-4100-BE29-99C169858326}">
      <dsp:nvSpPr>
        <dsp:cNvPr id="0" name=""/>
        <dsp:cNvSpPr/>
      </dsp:nvSpPr>
      <dsp:spPr>
        <a:xfrm>
          <a:off x="108836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91DF0A-04A0-44E4-9BC2-40A074167B25}">
      <dsp:nvSpPr>
        <dsp:cNvPr id="0" name=""/>
        <dsp:cNvSpPr/>
      </dsp:nvSpPr>
      <dsp:spPr>
        <a:xfrm>
          <a:off x="994867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436A15F-EB19-4CEA-A01B-78DFB83B0A98}">
      <dsp:nvSpPr>
        <dsp:cNvPr id="0" name=""/>
        <dsp:cNvSpPr/>
      </dsp:nvSpPr>
      <dsp:spPr>
        <a:xfrm>
          <a:off x="1881598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D7F347-C1C6-424D-82A5-8C6097A3609C}">
      <dsp:nvSpPr>
        <dsp:cNvPr id="0" name=""/>
        <dsp:cNvSpPr/>
      </dsp:nvSpPr>
      <dsp:spPr>
        <a:xfrm>
          <a:off x="2767628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30D666-1217-4986-8DB5-6BB261747B2D}">
      <dsp:nvSpPr>
        <dsp:cNvPr id="0" name=""/>
        <dsp:cNvSpPr/>
      </dsp:nvSpPr>
      <dsp:spPr>
        <a:xfrm>
          <a:off x="3654359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84E369C-A0CF-4467-B5FA-322339247B0F}">
      <dsp:nvSpPr>
        <dsp:cNvPr id="0" name=""/>
        <dsp:cNvSpPr/>
      </dsp:nvSpPr>
      <dsp:spPr>
        <a:xfrm>
          <a:off x="4540390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7BAC6F-E541-4769-91A3-72C7AEEE9387}">
      <dsp:nvSpPr>
        <dsp:cNvPr id="0" name=""/>
        <dsp:cNvSpPr/>
      </dsp:nvSpPr>
      <dsp:spPr>
        <a:xfrm>
          <a:off x="5427121" y="4614758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213ED36-B790-4F9A-97AF-2D14564DEA5B}">
      <dsp:nvSpPr>
        <dsp:cNvPr id="0" name=""/>
        <dsp:cNvSpPr/>
      </dsp:nvSpPr>
      <dsp:spPr>
        <a:xfrm>
          <a:off x="108836" y="4731494"/>
          <a:ext cx="6385723" cy="933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Internet A Hybrid Technique To Detect Botnets, Based on P2P Traffic Similarity</a:t>
          </a:r>
          <a:endParaRPr lang="en-US" sz="1400" b="1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International Conferences on Cyber Security and Communication Systems (ICCSCS2018)</a:t>
          </a:r>
          <a:endParaRPr lang="en-US" sz="1400" kern="1200" dirty="0"/>
        </a:p>
      </dsp:txBody>
      <dsp:txXfrm>
        <a:off x="108836" y="4731494"/>
        <a:ext cx="6385723" cy="93389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12939-69F4-4676-9CC9-217121700E97}">
      <dsp:nvSpPr>
        <dsp:cNvPr id="0" name=""/>
        <dsp:cNvSpPr/>
      </dsp:nvSpPr>
      <dsp:spPr>
        <a:xfrm>
          <a:off x="149117" y="2180372"/>
          <a:ext cx="6303774" cy="57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[10] </a:t>
          </a:r>
          <a:r>
            <a:rPr lang="en-US" sz="1200" kern="1200" dirty="0"/>
            <a:t>RIAZ ULLAH KHAN, , XIAOSONG ZHANG, MAMOUN ALAZEB, </a:t>
          </a:r>
          <a:r>
            <a:rPr lang="en-US" sz="1200" b="1" kern="1200" dirty="0"/>
            <a:t>RAJESH KUMAR</a:t>
          </a:r>
          <a:br>
            <a:rPr lang="en-US" sz="1600" b="0" kern="1200" dirty="0"/>
          </a:br>
          <a:endParaRPr lang="en-US" sz="1600" b="0" kern="1200" dirty="0"/>
        </a:p>
      </dsp:txBody>
      <dsp:txXfrm>
        <a:off x="149117" y="2180372"/>
        <a:ext cx="6303774" cy="573070"/>
      </dsp:txXfrm>
    </dsp:sp>
    <dsp:sp modelId="{6824860A-F6F5-4F71-A114-9D56CD81DAA7}">
      <dsp:nvSpPr>
        <dsp:cNvPr id="0" name=""/>
        <dsp:cNvSpPr/>
      </dsp:nvSpPr>
      <dsp:spPr>
        <a:xfrm>
          <a:off x="108836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CABFBB-6412-43B3-BDB3-607E35EA6BD2}">
      <dsp:nvSpPr>
        <dsp:cNvPr id="0" name=""/>
        <dsp:cNvSpPr/>
      </dsp:nvSpPr>
      <dsp:spPr>
        <a:xfrm>
          <a:off x="994867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024F28-AA9D-451F-96E6-EFE885981796}">
      <dsp:nvSpPr>
        <dsp:cNvPr id="0" name=""/>
        <dsp:cNvSpPr/>
      </dsp:nvSpPr>
      <dsp:spPr>
        <a:xfrm>
          <a:off x="1881598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32D753-69F5-4A5B-8819-72CCE94F58B8}">
      <dsp:nvSpPr>
        <dsp:cNvPr id="0" name=""/>
        <dsp:cNvSpPr/>
      </dsp:nvSpPr>
      <dsp:spPr>
        <a:xfrm>
          <a:off x="2767628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D14DB-62D0-4D81-92BA-F2678BA077F7}">
      <dsp:nvSpPr>
        <dsp:cNvPr id="0" name=""/>
        <dsp:cNvSpPr/>
      </dsp:nvSpPr>
      <dsp:spPr>
        <a:xfrm>
          <a:off x="3654359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828A052-B61B-4D97-AF0D-BC40C0A9E5BB}">
      <dsp:nvSpPr>
        <dsp:cNvPr id="0" name=""/>
        <dsp:cNvSpPr/>
      </dsp:nvSpPr>
      <dsp:spPr>
        <a:xfrm>
          <a:off x="4540390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019D2C-1D09-4371-8630-366114C44239}">
      <dsp:nvSpPr>
        <dsp:cNvPr id="0" name=""/>
        <dsp:cNvSpPr/>
      </dsp:nvSpPr>
      <dsp:spPr>
        <a:xfrm>
          <a:off x="5427121" y="2752456"/>
          <a:ext cx="1475083" cy="1167365"/>
        </a:xfrm>
        <a:prstGeom prst="chevron">
          <a:avLst>
            <a:gd name="adj" fmla="val 706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7CEC42-14B8-4F64-B4B3-9595A3969930}">
      <dsp:nvSpPr>
        <dsp:cNvPr id="0" name=""/>
        <dsp:cNvSpPr/>
      </dsp:nvSpPr>
      <dsp:spPr>
        <a:xfrm>
          <a:off x="108836" y="2869193"/>
          <a:ext cx="6385723" cy="9338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/>
            <a:t>An Improved Convolutional Neural Network model for Intrusion Detection in Networks </a:t>
          </a:r>
          <a:endParaRPr lang="en-US" sz="1400" b="1" i="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International Conferences on Cyber Security and Communication Systems (ICCSCS2018)</a:t>
          </a:r>
          <a:endParaRPr lang="en-US" sz="1400" kern="1200" dirty="0"/>
        </a:p>
      </dsp:txBody>
      <dsp:txXfrm>
        <a:off x="108836" y="2869193"/>
        <a:ext cx="6385723" cy="933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02513-5AEF-9546-ACC7-97421A57E5A7}">
      <dsp:nvSpPr>
        <dsp:cNvPr id="0" name=""/>
        <dsp:cNvSpPr/>
      </dsp:nvSpPr>
      <dsp:spPr>
        <a:xfrm>
          <a:off x="2" y="0"/>
          <a:ext cx="8764884" cy="33232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19CD3-0340-5C4D-AFB3-620C67332643}">
      <dsp:nvSpPr>
        <dsp:cNvPr id="0" name=""/>
        <dsp:cNvSpPr/>
      </dsp:nvSpPr>
      <dsp:spPr>
        <a:xfrm>
          <a:off x="40291" y="995112"/>
          <a:ext cx="1398794" cy="1329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Spyware</a:t>
          </a:r>
          <a:endParaRPr lang="en-US" sz="1900" kern="1200" dirty="0"/>
        </a:p>
      </dsp:txBody>
      <dsp:txXfrm>
        <a:off x="105181" y="1060002"/>
        <a:ext cx="1269014" cy="1199500"/>
      </dsp:txXfrm>
    </dsp:sp>
    <dsp:sp modelId="{3BB89B2F-27B5-4D46-846A-571C4EEE3545}">
      <dsp:nvSpPr>
        <dsp:cNvPr id="0" name=""/>
        <dsp:cNvSpPr/>
      </dsp:nvSpPr>
      <dsp:spPr>
        <a:xfrm>
          <a:off x="1473797" y="996960"/>
          <a:ext cx="1398794" cy="1329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Stealing mobile transaction </a:t>
          </a:r>
        </a:p>
      </dsp:txBody>
      <dsp:txXfrm>
        <a:off x="1538687" y="1061850"/>
        <a:ext cx="1269014" cy="1199500"/>
      </dsp:txXfrm>
    </dsp:sp>
    <dsp:sp modelId="{8F019E05-A668-4007-A26E-B84A6518D072}">
      <dsp:nvSpPr>
        <dsp:cNvPr id="0" name=""/>
        <dsp:cNvSpPr/>
      </dsp:nvSpPr>
      <dsp:spPr>
        <a:xfrm>
          <a:off x="2946630" y="996960"/>
          <a:ext cx="1398794" cy="1329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Search engine poisoning</a:t>
          </a:r>
          <a:endParaRPr lang="en-US" sz="1900" kern="1200" dirty="0"/>
        </a:p>
      </dsp:txBody>
      <dsp:txXfrm>
        <a:off x="3011520" y="1061850"/>
        <a:ext cx="1269014" cy="1199500"/>
      </dsp:txXfrm>
    </dsp:sp>
    <dsp:sp modelId="{3FBFA513-62AB-B54D-8610-2F610CB39D74}">
      <dsp:nvSpPr>
        <dsp:cNvPr id="0" name=""/>
        <dsp:cNvSpPr/>
      </dsp:nvSpPr>
      <dsp:spPr>
        <a:xfrm>
          <a:off x="4419464" y="996960"/>
          <a:ext cx="1398794" cy="1329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Pay-per-click</a:t>
          </a:r>
          <a:endParaRPr lang="en-US" sz="1900" kern="1200" dirty="0"/>
        </a:p>
      </dsp:txBody>
      <dsp:txXfrm>
        <a:off x="4484354" y="1061850"/>
        <a:ext cx="1269014" cy="1199500"/>
      </dsp:txXfrm>
    </dsp:sp>
    <dsp:sp modelId="{834726E7-797D-46E1-A797-626682102080}">
      <dsp:nvSpPr>
        <dsp:cNvPr id="0" name=""/>
        <dsp:cNvSpPr/>
      </dsp:nvSpPr>
      <dsp:spPr>
        <a:xfrm>
          <a:off x="5892297" y="996960"/>
          <a:ext cx="1398794" cy="1329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Web phishing links</a:t>
          </a:r>
        </a:p>
      </dsp:txBody>
      <dsp:txXfrm>
        <a:off x="5957187" y="1061850"/>
        <a:ext cx="1269014" cy="1199500"/>
      </dsp:txXfrm>
    </dsp:sp>
    <dsp:sp modelId="{4C727166-EBEE-47B5-B824-C8E9DCE0D35D}">
      <dsp:nvSpPr>
        <dsp:cNvPr id="0" name=""/>
        <dsp:cNvSpPr/>
      </dsp:nvSpPr>
      <dsp:spPr>
        <a:xfrm>
          <a:off x="7365131" y="996960"/>
          <a:ext cx="1398794" cy="13292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Premium-rate number </a:t>
          </a:r>
          <a:endParaRPr lang="en-US" sz="1900" kern="1200" dirty="0"/>
        </a:p>
      </dsp:txBody>
      <dsp:txXfrm>
        <a:off x="7430021" y="1061850"/>
        <a:ext cx="1269014" cy="1199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57F8F-5E48-A343-AD4C-669AE933B625}">
      <dsp:nvSpPr>
        <dsp:cNvPr id="0" name=""/>
        <dsp:cNvSpPr/>
      </dsp:nvSpPr>
      <dsp:spPr>
        <a:xfrm rot="10800000">
          <a:off x="1962670" y="1909"/>
          <a:ext cx="6951955" cy="8464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264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 big challenge of security and privacy of the end users</a:t>
          </a:r>
          <a:endParaRPr lang="en-US" sz="1700" kern="1200" dirty="0"/>
        </a:p>
      </dsp:txBody>
      <dsp:txXfrm rot="10800000">
        <a:off x="2174284" y="1909"/>
        <a:ext cx="6740341" cy="846457"/>
      </dsp:txXfrm>
    </dsp:sp>
    <dsp:sp modelId="{11B45042-5762-724D-8A80-BB0E66396073}">
      <dsp:nvSpPr>
        <dsp:cNvPr id="0" name=""/>
        <dsp:cNvSpPr/>
      </dsp:nvSpPr>
      <dsp:spPr>
        <a:xfrm>
          <a:off x="1539441" y="1909"/>
          <a:ext cx="846457" cy="84645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98743-C187-4FBE-BBC3-751ADB5D0C35}">
      <dsp:nvSpPr>
        <dsp:cNvPr id="0" name=""/>
        <dsp:cNvSpPr/>
      </dsp:nvSpPr>
      <dsp:spPr>
        <a:xfrm rot="10800000">
          <a:off x="1962670" y="1101041"/>
          <a:ext cx="6951955" cy="8464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264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It is difficult to detect malicious activities through traditional methods</a:t>
          </a:r>
        </a:p>
      </dsp:txBody>
      <dsp:txXfrm rot="10800000">
        <a:off x="2174284" y="1101041"/>
        <a:ext cx="6740341" cy="846457"/>
      </dsp:txXfrm>
    </dsp:sp>
    <dsp:sp modelId="{3518437E-5C4D-4718-BBAE-7E2F436F961D}">
      <dsp:nvSpPr>
        <dsp:cNvPr id="0" name=""/>
        <dsp:cNvSpPr/>
      </dsp:nvSpPr>
      <dsp:spPr>
        <a:xfrm>
          <a:off x="1539441" y="1101041"/>
          <a:ext cx="846457" cy="84645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BA49B-1394-44CA-B585-8C49450E6DEC}">
      <dsp:nvSpPr>
        <dsp:cNvPr id="0" name=""/>
        <dsp:cNvSpPr/>
      </dsp:nvSpPr>
      <dsp:spPr>
        <a:xfrm rot="10800000">
          <a:off x="1962670" y="2200173"/>
          <a:ext cx="6951955" cy="8464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264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Most of the previous studies proposed for Android malware detection were based on the limited types of feature selection to detect malware [5], [6], [14]–[18].</a:t>
          </a:r>
        </a:p>
      </dsp:txBody>
      <dsp:txXfrm rot="10800000">
        <a:off x="2174284" y="2200173"/>
        <a:ext cx="6740341" cy="846457"/>
      </dsp:txXfrm>
    </dsp:sp>
    <dsp:sp modelId="{D3BC94C8-8AB9-4EF0-B7AC-183F40F21F9F}">
      <dsp:nvSpPr>
        <dsp:cNvPr id="0" name=""/>
        <dsp:cNvSpPr/>
      </dsp:nvSpPr>
      <dsp:spPr>
        <a:xfrm>
          <a:off x="1539441" y="2200173"/>
          <a:ext cx="846457" cy="84645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95643E-3DDB-4A93-9426-091929333E12}">
      <dsp:nvSpPr>
        <dsp:cNvPr id="0" name=""/>
        <dsp:cNvSpPr/>
      </dsp:nvSpPr>
      <dsp:spPr>
        <a:xfrm rot="10800000">
          <a:off x="1962670" y="3299305"/>
          <a:ext cx="6951955" cy="8464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264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Most of existing malware detection methods cannot be directly employed for </a:t>
          </a:r>
          <a:r>
            <a:rPr lang="en-US" sz="1700" kern="1200" dirty="0" err="1"/>
            <a:t>IoT</a:t>
          </a:r>
          <a:endParaRPr lang="en-US" sz="1700" kern="1200" dirty="0"/>
        </a:p>
      </dsp:txBody>
      <dsp:txXfrm rot="10800000">
        <a:off x="2174284" y="3299305"/>
        <a:ext cx="6740341" cy="846457"/>
      </dsp:txXfrm>
    </dsp:sp>
    <dsp:sp modelId="{C2D3CB8F-B7CC-40EC-B2F1-A9598A08867F}">
      <dsp:nvSpPr>
        <dsp:cNvPr id="0" name=""/>
        <dsp:cNvSpPr/>
      </dsp:nvSpPr>
      <dsp:spPr>
        <a:xfrm>
          <a:off x="1539441" y="3299305"/>
          <a:ext cx="846457" cy="84645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9ABBD-685C-41DF-8D33-55100054AB01}">
      <dsp:nvSpPr>
        <dsp:cNvPr id="0" name=""/>
        <dsp:cNvSpPr/>
      </dsp:nvSpPr>
      <dsp:spPr>
        <a:xfrm rot="10800000">
          <a:off x="1962670" y="4398437"/>
          <a:ext cx="6951955" cy="84645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3264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1)  Computation complexity  2) limited resources i.e. cost, memory, processing capabilities [5], [6], [14]–[18].</a:t>
          </a:r>
        </a:p>
      </dsp:txBody>
      <dsp:txXfrm rot="10800000">
        <a:off x="2174284" y="4398437"/>
        <a:ext cx="6740341" cy="846457"/>
      </dsp:txXfrm>
    </dsp:sp>
    <dsp:sp modelId="{F263E01D-A5FD-4935-B3A7-E54279CB26CC}">
      <dsp:nvSpPr>
        <dsp:cNvPr id="0" name=""/>
        <dsp:cNvSpPr/>
      </dsp:nvSpPr>
      <dsp:spPr>
        <a:xfrm>
          <a:off x="1539441" y="4398437"/>
          <a:ext cx="846457" cy="846457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97727-21E6-4D0C-B994-64F6E4F28A8D}">
      <dsp:nvSpPr>
        <dsp:cNvPr id="0" name=""/>
        <dsp:cNvSpPr/>
      </dsp:nvSpPr>
      <dsp:spPr>
        <a:xfrm>
          <a:off x="0" y="0"/>
          <a:ext cx="707886" cy="7078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B9A72-CAA6-42AE-97E2-EF68DE5CBB2B}">
      <dsp:nvSpPr>
        <dsp:cNvPr id="0" name=""/>
        <dsp:cNvSpPr/>
      </dsp:nvSpPr>
      <dsp:spPr>
        <a:xfrm>
          <a:off x="353943" y="0"/>
          <a:ext cx="5262681" cy="7078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Experiment and Results</a:t>
          </a:r>
        </a:p>
      </dsp:txBody>
      <dsp:txXfrm>
        <a:off x="353943" y="0"/>
        <a:ext cx="5262681" cy="7078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97727-21E6-4D0C-B994-64F6E4F28A8D}">
      <dsp:nvSpPr>
        <dsp:cNvPr id="0" name=""/>
        <dsp:cNvSpPr/>
      </dsp:nvSpPr>
      <dsp:spPr>
        <a:xfrm>
          <a:off x="0" y="0"/>
          <a:ext cx="707886" cy="70788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B9A72-CAA6-42AE-97E2-EF68DE5CBB2B}">
      <dsp:nvSpPr>
        <dsp:cNvPr id="0" name=""/>
        <dsp:cNvSpPr/>
      </dsp:nvSpPr>
      <dsp:spPr>
        <a:xfrm>
          <a:off x="353943" y="0"/>
          <a:ext cx="5262681" cy="7078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/>
            <a:t>Compression accuracy with other works</a:t>
          </a:r>
          <a:endParaRPr lang="en-US" sz="2400" b="1" kern="1200" dirty="0"/>
        </a:p>
      </dsp:txBody>
      <dsp:txXfrm>
        <a:off x="353943" y="0"/>
        <a:ext cx="5262681" cy="70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A5984-573C-4A45-BB04-BCBDBF889AFC}" type="datetimeFigureOut">
              <a:rPr lang="zh-CN" altLang="en-US" smtClean="0"/>
              <a:pPr/>
              <a:t>2022/8/21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AB144-F544-42FB-8CCB-CEEFF5A4DAF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93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5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029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379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20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891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27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42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39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364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96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510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078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989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6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963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568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282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211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66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96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75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634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795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900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348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10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0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66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35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5152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6552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69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83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82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703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1370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1328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25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3576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230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7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131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710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12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240A-67E9-4423-94E8-D146326595D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38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555B-098A-4608-A367-81BDCD9A7143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DAA0-0181-4EDB-9716-3202DBE454E9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476B-89A4-4028-87BB-BE4ACE714095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nyPPT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81735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78494" y="387275"/>
            <a:ext cx="243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89494" y="135275"/>
            <a:ext cx="189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420006" y="6318000"/>
            <a:ext cx="405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101012" y="6405439"/>
            <a:ext cx="1042988" cy="365125"/>
          </a:xfrm>
        </p:spPr>
        <p:txBody>
          <a:bodyPr/>
          <a:lstStyle>
            <a:lvl1pPr algn="ctr">
              <a:defRPr sz="1500" b="1">
                <a:solidFill>
                  <a:schemeClr val="bg1"/>
                </a:solidFill>
              </a:defRPr>
            </a:lvl1pPr>
          </a:lstStyle>
          <a:p>
            <a:pPr defTabSz="685800"/>
            <a:fld id="{51D91E7F-84B6-4064-9D4E-CC7D244BCA04}" type="slidenum">
              <a:rPr lang="zh-CN" altLang="en-US" smtClean="0">
                <a:solidFill>
                  <a:prstClr val="white"/>
                </a:solidFill>
              </a:rPr>
              <a:pPr defTabSz="685800"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61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8">
          <p15:clr>
            <a:srgbClr val="FBAE40"/>
          </p15:clr>
        </p15:guide>
        <p15:guide id="4" pos="7242">
          <p15:clr>
            <a:srgbClr val="FBAE40"/>
          </p15:clr>
        </p15:guide>
        <p15:guide id="5" orient="horz" pos="346">
          <p15:clr>
            <a:srgbClr val="FBAE40"/>
          </p15:clr>
        </p15:guide>
        <p15:guide id="6" orient="horz" pos="397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64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1930C198-FCD7-4E83-A762-7C73B4BED89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2022/8/21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F3D23B9B-96ED-4434-AE2A-3A34B1924F36}" type="slidenum">
              <a:rPr lang="ar-SA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17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1E457F4E-BDA9-4A54-BE89-6D63BB2D192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2022/8/21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5BABFC3-2276-4DE2-9FBC-D61961051E54}" type="slidenum">
              <a:rPr lang="ar-SA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167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787F1-DCDD-4A55-AB06-552224CA0B97}" type="datetime1">
              <a:rPr lang="zh-CN" altLang="en-US" smtClean="0"/>
              <a:t>2022/8/21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BE924-420F-4F22-A877-1A7D134DAE6C}" type="slidenum">
              <a:rPr lang="ar-SA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21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03210-A594-4759-B9E3-F7366D1611BC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082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E1136-D47F-4DFA-B6CF-4D886CA39789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00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6FC5C-6899-445D-8DF7-3BEAFDB06D1A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4AFE-587A-4D6F-A092-DB3851189CA5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75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C713-DCB9-42B1-9F6F-021CE11E6BC5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685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A5773-9189-406A-B168-657965D91468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623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BCA02-AFDE-4E8B-8D55-56011A8F10DC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3480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3180D-479F-401C-BFE1-32F1FC515053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325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B5E0B-6D5E-4AB3-A29F-3CB6E2FAA762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315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9B21-E2D2-4907-B78C-D727EF430E89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670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A2A4-476D-4CEE-A1AD-31E78FBB3AA3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466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FF74-B096-418E-AD0D-A68E7812EFDA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21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793A-5E0E-4C58-B3A2-A0AB72154B59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479F0-C18B-46E3-9218-C7BC7C8EDECA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C48A3-212E-4628-9F71-AFF4E8D75C29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FE7B-166B-4C0A-A8D7-3D07788E8B63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98D19-36A7-4F42-ADD1-525700A4D7E8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FB50E-6C28-4A2F-BF85-C3E89B305C84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095A-1603-4771-8D9D-A00EB0567CB4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5E6A1-EAF1-491E-A428-A3BDDC8800AB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6134D-7DA6-4B07-8B4D-B7598CACEB8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A858B16-8055-42DE-83B7-D39F141FDBB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2022/8/21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/>
            <a:fld id="{51D91E7F-84B6-4064-9D4E-CC7D244BCA0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6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6E9DE-5E68-4ACD-A2EB-C9247BA5EDC7}" type="datetime1">
              <a:rPr lang="zh-CN" altLang="en-US" smtClean="0"/>
              <a:t>2022/8/21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9A712-562C-4C8A-B4F6-87FD72C457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20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chart" Target="../charts/chart2.xml"/><Relationship Id="rId9" Type="http://schemas.microsoft.com/office/2007/relationships/diagramDrawing" Target="../diagrams/drawing8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image" Target="../media/image36.JPG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4.wmf"/><Relationship Id="rId4" Type="http://schemas.openxmlformats.org/officeDocument/2006/relationships/image" Target="../media/image4.png"/><Relationship Id="rId9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9.JPG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JPG"/><Relationship Id="rId4" Type="http://schemas.openxmlformats.org/officeDocument/2006/relationships/diagramData" Target="../diagrams/data2.xml"/><Relationship Id="rId9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4" Type="http://schemas.microsoft.com/office/2007/relationships/hdphoto" Target="../media/hdphoto3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48.png"/><Relationship Id="rId7" Type="http://schemas.openxmlformats.org/officeDocument/2006/relationships/diagramData" Target="../diagrams/data10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6" Type="http://schemas.microsoft.com/office/2007/relationships/hdphoto" Target="../media/hdphoto5.wdp"/><Relationship Id="rId11" Type="http://schemas.microsoft.com/office/2007/relationships/diagramDrawing" Target="../diagrams/drawing10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0.xml"/><Relationship Id="rId4" Type="http://schemas.microsoft.com/office/2007/relationships/hdphoto" Target="../media/hdphoto4.wdp"/><Relationship Id="rId9" Type="http://schemas.openxmlformats.org/officeDocument/2006/relationships/diagramQuickStyle" Target="../diagrams/quickStyl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image" Target="../media/image48.png"/><Relationship Id="rId7" Type="http://schemas.openxmlformats.org/officeDocument/2006/relationships/diagramData" Target="../diagrams/data1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6" Type="http://schemas.microsoft.com/office/2007/relationships/hdphoto" Target="../media/hdphoto5.wdp"/><Relationship Id="rId11" Type="http://schemas.microsoft.com/office/2007/relationships/diagramDrawing" Target="../diagrams/drawing11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1.xml"/><Relationship Id="rId4" Type="http://schemas.microsoft.com/office/2007/relationships/hdphoto" Target="../media/hdphoto4.wdp"/><Relationship Id="rId9" Type="http://schemas.openxmlformats.org/officeDocument/2006/relationships/diagramQuickStyle" Target="../diagrams/quickStyle1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image" Target="../media/image48.png"/><Relationship Id="rId7" Type="http://schemas.openxmlformats.org/officeDocument/2006/relationships/diagramData" Target="../diagrams/data1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6" Type="http://schemas.microsoft.com/office/2007/relationships/hdphoto" Target="../media/hdphoto5.wdp"/><Relationship Id="rId11" Type="http://schemas.microsoft.com/office/2007/relationships/diagramDrawing" Target="../diagrams/drawing12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2.xml"/><Relationship Id="rId4" Type="http://schemas.microsoft.com/office/2007/relationships/hdphoto" Target="../media/hdphoto4.wdp"/><Relationship Id="rId9" Type="http://schemas.openxmlformats.org/officeDocument/2006/relationships/diagramQuickStyle" Target="../diagrams/quickStyle1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image" Target="../media/image48.png"/><Relationship Id="rId7" Type="http://schemas.openxmlformats.org/officeDocument/2006/relationships/diagramData" Target="../diagrams/data1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6" Type="http://schemas.microsoft.com/office/2007/relationships/hdphoto" Target="../media/hdphoto5.wdp"/><Relationship Id="rId11" Type="http://schemas.microsoft.com/office/2007/relationships/diagramDrawing" Target="../diagrams/drawing13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3.xml"/><Relationship Id="rId4" Type="http://schemas.microsoft.com/office/2007/relationships/hdphoto" Target="../media/hdphoto4.wdp"/><Relationship Id="rId9" Type="http://schemas.openxmlformats.org/officeDocument/2006/relationships/diagramQuickStyle" Target="../diagrams/quickStyle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image" Target="../media/image48.png"/><Relationship Id="rId7" Type="http://schemas.openxmlformats.org/officeDocument/2006/relationships/diagramData" Target="../diagrams/data1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6" Type="http://schemas.microsoft.com/office/2007/relationships/hdphoto" Target="../media/hdphoto5.wdp"/><Relationship Id="rId11" Type="http://schemas.microsoft.com/office/2007/relationships/diagramDrawing" Target="../diagrams/drawing14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4.xml"/><Relationship Id="rId4" Type="http://schemas.microsoft.com/office/2007/relationships/hdphoto" Target="../media/hdphoto4.wdp"/><Relationship Id="rId9" Type="http://schemas.openxmlformats.org/officeDocument/2006/relationships/diagramQuickStyle" Target="../diagrams/quickStyle1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image" Target="../media/image48.png"/><Relationship Id="rId7" Type="http://schemas.openxmlformats.org/officeDocument/2006/relationships/diagramData" Target="../diagrams/data15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6" Type="http://schemas.microsoft.com/office/2007/relationships/hdphoto" Target="../media/hdphoto5.wdp"/><Relationship Id="rId11" Type="http://schemas.microsoft.com/office/2007/relationships/diagramDrawing" Target="../diagrams/drawing15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5.xml"/><Relationship Id="rId4" Type="http://schemas.microsoft.com/office/2007/relationships/hdphoto" Target="../media/hdphoto4.wdp"/><Relationship Id="rId9" Type="http://schemas.openxmlformats.org/officeDocument/2006/relationships/diagramQuickStyle" Target="../diagrams/quickStyle1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image" Target="../media/image48.png"/><Relationship Id="rId7" Type="http://schemas.openxmlformats.org/officeDocument/2006/relationships/diagramData" Target="../diagrams/data1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6" Type="http://schemas.microsoft.com/office/2007/relationships/hdphoto" Target="../media/hdphoto5.wdp"/><Relationship Id="rId11" Type="http://schemas.microsoft.com/office/2007/relationships/diagramDrawing" Target="../diagrams/drawing16.xml"/><Relationship Id="rId5" Type="http://schemas.openxmlformats.org/officeDocument/2006/relationships/image" Target="../media/image49.png"/><Relationship Id="rId10" Type="http://schemas.openxmlformats.org/officeDocument/2006/relationships/diagramColors" Target="../diagrams/colors16.xml"/><Relationship Id="rId4" Type="http://schemas.microsoft.com/office/2007/relationships/hdphoto" Target="../media/hdphoto4.wdp"/><Relationship Id="rId9" Type="http://schemas.openxmlformats.org/officeDocument/2006/relationships/diagramQuickStyle" Target="../diagrams/quickStyle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.xml"/><Relationship Id="rId4" Type="http://schemas.microsoft.com/office/2007/relationships/hdphoto" Target="../media/hdphoto3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7.JPG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CA1DAC2-5166-4308-A7DC-7CCF78F707AA}"/>
              </a:ext>
            </a:extLst>
          </p:cNvPr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247E28-019A-4223-9E5D-3119982D3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56" b="97519" l="1546" r="97991">
                        <a14:foregroundMark x1="17002" y1="26357" x2="17002" y2="26357"/>
                        <a14:foregroundMark x1="22566" y1="18605" x2="22566" y2="18605"/>
                        <a14:foregroundMark x1="28439" y1="20930" x2="28439" y2="20930"/>
                        <a14:foregroundMark x1="31376" y1="50543" x2="31376" y2="50543"/>
                        <a14:foregroundMark x1="30119" y1="47153" x2="31530" y2="47442"/>
                        <a14:foregroundMark x1="26556" y1="46422" x2="27153" y2="46544"/>
                        <a14:foregroundMark x1="24730" y1="46047" x2="26345" y2="46378"/>
                        <a14:foregroundMark x1="25424" y1="49834" x2="25657" y2="51628"/>
                        <a14:foregroundMark x1="37094" y1="10388" x2="37094" y2="10388"/>
                        <a14:foregroundMark x1="61824" y1="10233" x2="61824" y2="10233"/>
                        <a14:foregroundMark x1="91808" y1="49612" x2="91808" y2="49612"/>
                        <a14:foregroundMark x1="68934" y1="48992" x2="68934" y2="48992"/>
                        <a14:foregroundMark x1="71866" y1="48496" x2="70170" y2="47907"/>
                        <a14:foregroundMark x1="74189" y1="49302" x2="72126" y2="48586"/>
                        <a14:foregroundMark x1="72223" y1="52770" x2="73879" y2="54109"/>
                        <a14:foregroundMark x1="68315" y1="49612" x2="69480" y2="50553"/>
                        <a14:foregroundMark x1="70468" y1="54650" x2="70015" y2="54574"/>
                        <a14:foregroundMark x1="71870" y1="54884" x2="71171" y2="54767"/>
                        <a14:foregroundMark x1="58578" y1="47907" x2="65224" y2="47752"/>
                        <a14:foregroundMark x1="62133" y1="48837" x2="62133" y2="54264"/>
                        <a14:foregroundMark x1="65070" y1="14109" x2="65070" y2="14109"/>
                        <a14:foregroundMark x1="9737" y1="38760" x2="9737" y2="38760"/>
                        <a14:foregroundMark x1="3864" y1="53798" x2="17620" y2="73798"/>
                        <a14:foregroundMark x1="17620" y1="73798" x2="26893" y2="80930"/>
                        <a14:foregroundMark x1="26893" y1="80930" x2="50232" y2="86512"/>
                        <a14:foregroundMark x1="50232" y1="86512" x2="63524" y2="86357"/>
                        <a14:foregroundMark x1="63524" y1="86357" x2="76198" y2="82171"/>
                        <a14:foregroundMark x1="76198" y1="82171" x2="85317" y2="71318"/>
                        <a14:foregroundMark x1="85317" y1="71318" x2="88717" y2="61860"/>
                        <a14:foregroundMark x1="49270" y1="39518" x2="58423" y2="33023"/>
                        <a14:foregroundMark x1="45750" y1="42016" x2="46127" y2="41749"/>
                        <a14:foregroundMark x1="59042" y1="58295" x2="45904" y2="67907"/>
                        <a14:foregroundMark x1="44977" y1="68837" x2="41422" y2="69767"/>
                        <a14:foregroundMark x1="51778" y1="51783" x2="50696" y2="52868"/>
                        <a14:foregroundMark x1="52265" y1="51294" x2="52027" y2="51532"/>
                        <a14:foregroundMark x1="51932" y1="50078" x2="50652" y2="48923"/>
                        <a14:foregroundMark x1="54285" y1="51127" x2="55487" y2="52868"/>
                        <a14:foregroundMark x1="59042" y1="32248" x2="62751" y2="31163"/>
                        <a14:foregroundMark x1="63988" y1="30698" x2="66306" y2="30543"/>
                        <a14:foregroundMark x1="71870" y1="36124" x2="70479" y2="42171"/>
                        <a14:foregroundMark x1="32433" y1="62401" x2="31685" y2="64961"/>
                        <a14:foregroundMark x1="34312" y1="55969" x2="32779" y2="61215"/>
                        <a14:foregroundMark x1="40106" y1="69560" x2="41267" y2="70078"/>
                        <a14:foregroundMark x1="31530" y1="65736" x2="33704" y2="66706"/>
                        <a14:foregroundMark x1="53478" y1="66822" x2="63215" y2="71008"/>
                        <a14:foregroundMark x1="70000" y1="66977" x2="70325" y2="69457"/>
                        <a14:foregroundMark x1="68779" y1="57674" x2="69267" y2="61395"/>
                        <a14:foregroundMark x1="70325" y1="69457" x2="66770" y2="71628"/>
                        <a14:foregroundMark x1="86399" y1="62636" x2="72798" y2="83411"/>
                        <a14:foregroundMark x1="72798" y1="83411" x2="71406" y2="84031"/>
                        <a14:foregroundMark x1="91345" y1="63721" x2="84699" y2="76279"/>
                        <a14:foregroundMark x1="84699" y1="76279" x2="80216" y2="80775"/>
                        <a14:foregroundMark x1="92427" y1="65426" x2="89645" y2="78140"/>
                        <a14:foregroundMark x1="89645" y1="78140" x2="79134" y2="84806"/>
                        <a14:foregroundMark x1="79134" y1="84806" x2="72488" y2="86202"/>
                        <a14:foregroundMark x1="67543" y1="92558" x2="77898" y2="87132"/>
                        <a14:foregroundMark x1="77898" y1="87132" x2="79598" y2="84496"/>
                        <a14:foregroundMark x1="30448" y1="92868" x2="41731" y2="97519"/>
                        <a14:foregroundMark x1="41731" y1="97519" x2="50696" y2="97984"/>
                        <a14:foregroundMark x1="17620" y1="29457" x2="17620" y2="29457"/>
                        <a14:foregroundMark x1="17156" y1="26357" x2="17156" y2="26357"/>
                        <a14:foregroundMark x1="59505" y1="43256" x2="53632" y2="37519"/>
                        <a14:foregroundMark x1="50386" y1="34729" x2="44204" y2="30853"/>
                        <a14:foregroundMark x1="35316" y1="31435" x2="34312" y2="31628"/>
                        <a14:foregroundMark x1="41577" y1="30233" x2="39254" y2="30679"/>
                        <a14:foregroundMark x1="34018" y1="43512" x2="34776" y2="46047"/>
                        <a14:foregroundMark x1="32921" y1="39845" x2="33284" y2="41060"/>
                        <a14:foregroundMark x1="40958" y1="48062" x2="40958" y2="48062"/>
                        <a14:foregroundMark x1="86553" y1="52093" x2="86553" y2="52093"/>
                        <a14:foregroundMark x1="97218" y1="43721" x2="98145" y2="49302"/>
                        <a14:foregroundMark x1="1855" y1="42171" x2="1546" y2="45581"/>
                        <a14:foregroundMark x1="7728" y1="48682" x2="6801" y2="48217"/>
                        <a14:foregroundMark x1="9119" y1="49922" x2="9119" y2="49922"/>
                        <a14:foregroundMark x1="9892" y1="50078" x2="9892" y2="50078"/>
                        <a14:foregroundMark x1="46986" y1="90543" x2="46677" y2="90543"/>
                        <a14:foregroundMark x1="60124" y1="93488" x2="59196" y2="93798"/>
                        <a14:foregroundMark x1="42504" y1="4341" x2="52087" y2="3256"/>
                        <a14:foregroundMark x1="36167" y1="11008" x2="36167" y2="11008"/>
                        <a14:foregroundMark x1="35703" y1="9147" x2="35703" y2="9147"/>
                        <a14:foregroundMark x1="32148" y1="13333" x2="32148" y2="13333"/>
                        <a14:foregroundMark x1="32148" y1="13333" x2="32148" y2="13333"/>
                        <a14:foregroundMark x1="63679" y1="14109" x2="63679" y2="14109"/>
                        <a14:foregroundMark x1="66151" y1="13333" x2="66151" y2="13333"/>
                        <a14:foregroundMark x1="66151" y1="13333" x2="66151" y2="13333"/>
                        <a14:foregroundMark x1="64606" y1="10543" x2="64606" y2="10543"/>
                        <a14:foregroundMark x1="61978" y1="12558" x2="61978" y2="12558"/>
                        <a14:foregroundMark x1="63988" y1="9147" x2="63988" y2="9147"/>
                        <a14:foregroundMark x1="63369" y1="9767" x2="63369" y2="9767"/>
                        <a14:backgroundMark x1="85471" y1="28992" x2="85471" y2="28992"/>
                        <a14:backgroundMark x1="85317" y1="28682" x2="85626" y2="28527"/>
                        <a14:backgroundMark x1="84389" y1="35504" x2="84080" y2="34109"/>
                        <a14:backgroundMark x1="90881" y1="48682" x2="90881" y2="48682"/>
                        <a14:backgroundMark x1="91808" y1="49612" x2="91808" y2="49612"/>
                        <a14:backgroundMark x1="95054" y1="48062" x2="95054" y2="48062"/>
                        <a14:backgroundMark x1="95672" y1="50388" x2="95672" y2="50388"/>
                        <a14:backgroundMark x1="96754" y1="53488" x2="96754" y2="53488"/>
                        <a14:backgroundMark x1="96754" y1="54419" x2="96600" y2="54419"/>
                        <a14:backgroundMark x1="95672" y1="51163" x2="95672" y2="51163"/>
                        <a14:backgroundMark x1="95672" y1="51163" x2="95518" y2="51008"/>
                        <a14:backgroundMark x1="93818" y1="49302" x2="94745" y2="48527"/>
                        <a14:backgroundMark x1="95054" y1="48527" x2="95209" y2="48527"/>
                        <a14:backgroundMark x1="68470" y1="32093" x2="69706" y2="33333"/>
                        <a14:backgroundMark x1="67388" y1="31783" x2="70170" y2="34574"/>
                        <a14:backgroundMark x1="67852" y1="31783" x2="67233" y2="31783"/>
                        <a14:backgroundMark x1="70479" y1="33953" x2="70479" y2="35039"/>
                        <a14:backgroundMark x1="70788" y1="34884" x2="70788" y2="35659"/>
                        <a14:backgroundMark x1="73570" y1="50543" x2="73416" y2="51938"/>
                        <a14:backgroundMark x1="69861" y1="51628" x2="71252" y2="50543"/>
                        <a14:backgroundMark x1="72025" y1="53023" x2="70015" y2="51473"/>
                        <a14:backgroundMark x1="69243" y1="51163" x2="69552" y2="50698"/>
                        <a14:backgroundMark x1="71406" y1="52868" x2="72334" y2="52558"/>
                        <a14:backgroundMark x1="54714" y1="49612" x2="53014" y2="48682"/>
                        <a14:backgroundMark x1="53323" y1="52558" x2="52550" y2="51938"/>
                        <a14:backgroundMark x1="52241" y1="51938" x2="51777" y2="51783"/>
                        <a14:backgroundMark x1="54096" y1="48992" x2="54714" y2="49302"/>
                        <a14:backgroundMark x1="7020" y1="49922" x2="4637" y2="48682"/>
                        <a14:backgroundMark x1="7846" y1="50352" x2="7020" y2="49922"/>
                        <a14:backgroundMark x1="2318" y1="48062" x2="2009" y2="48062"/>
                        <a14:backgroundMark x1="27357" y1="46512" x2="27821" y2="49457"/>
                        <a14:backgroundMark x1="26584" y1="47132" x2="26584" y2="46512"/>
                        <a14:backgroundMark x1="39722" y1="68837" x2="33849" y2="66977"/>
                        <a14:backgroundMark x1="33230" y1="67132" x2="33230" y2="62636"/>
                        <a14:backgroundMark x1="70015" y1="66977" x2="68934" y2="63101"/>
                        <a14:backgroundMark x1="68470" y1="61395" x2="68470" y2="66977"/>
                        <a14:backgroundMark x1="61978" y1="45426" x2="63679" y2="45581"/>
                        <a14:backgroundMark x1="50077" y1="40155" x2="47450" y2="42791"/>
                        <a14:backgroundMark x1="40185" y1="31783" x2="36785" y2="33178"/>
                        <a14:backgroundMark x1="35703" y1="40465" x2="36321" y2="42946"/>
                        <a14:backgroundMark x1="31221" y1="6977" x2="31221" y2="7597"/>
                        <a14:backgroundMark x1="31376" y1="11628" x2="31376" y2="11628"/>
                        <a14:backgroundMark x1="31685" y1="12093" x2="31221" y2="113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363" y="257617"/>
            <a:ext cx="1117437" cy="11139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DEFB49-2032-4A02-878B-A80EA34C3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55" b="89437" l="4778" r="95717">
                        <a14:foregroundMark x1="22900" y1="30986" x2="22900" y2="30986"/>
                        <a14:foregroundMark x1="36903" y1="25352" x2="36903" y2="25352"/>
                        <a14:foregroundMark x1="43328" y1="36620" x2="43328" y2="36620"/>
                        <a14:foregroundMark x1="74794" y1="54930" x2="74794" y2="54930"/>
                        <a14:foregroundMark x1="78913" y1="74648" x2="78913" y2="74648"/>
                        <a14:foregroundMark x1="89292" y1="30282" x2="89292" y2="30282"/>
                        <a14:foregroundMark x1="92092" y1="28169" x2="92092" y2="28169"/>
                        <a14:foregroundMark x1="95881" y1="26056" x2="95881" y2="26056"/>
                        <a14:foregroundMark x1="92586" y1="45070" x2="92586" y2="45070"/>
                        <a14:foregroundMark x1="8237" y1="45070" x2="8237" y2="45070"/>
                        <a14:foregroundMark x1="4778" y1="64085" x2="4778" y2="64085"/>
                        <a14:backgroundMark x1="14003" y1="20423" x2="28171" y2="10563"/>
                        <a14:backgroundMark x1="60132" y1="59859" x2="60132" y2="59859"/>
                        <a14:backgroundMark x1="57331" y1="50704" x2="57331" y2="50704"/>
                        <a14:backgroundMark x1="41845" y1="40845" x2="41845" y2="40845"/>
                        <a14:backgroundMark x1="41680" y1="52817" x2="41680" y2="52817"/>
                        <a14:backgroundMark x1="55848" y1="59155" x2="55848" y2="59155"/>
                        <a14:backgroundMark x1="55025" y1="63380" x2="55025" y2="63380"/>
                        <a14:backgroundMark x1="91269" y1="78169" x2="91269" y2="78169"/>
                        <a14:backgroundMark x1="61120" y1="59155" x2="61120" y2="59155"/>
                        <a14:backgroundMark x1="61120" y1="59155" x2="61120" y2="59155"/>
                        <a14:backgroundMark x1="61120" y1="59155" x2="61120" y2="59155"/>
                        <a14:backgroundMark x1="61120" y1="59155" x2="60956" y2="59155"/>
                        <a14:backgroundMark x1="60956" y1="59155" x2="60956" y2="59155"/>
                        <a14:backgroundMark x1="60956" y1="59155" x2="61285" y2="59859"/>
                        <a14:backgroundMark x1="61285" y1="64085" x2="61285" y2="6408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1800" y="452147"/>
            <a:ext cx="3149600" cy="651379"/>
          </a:xfrm>
          <a:prstGeom prst="rect">
            <a:avLst/>
          </a:prstGeom>
          <a:noFill/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68C9C78-FC13-4650-A8E7-97906E06D969}"/>
              </a:ext>
            </a:extLst>
          </p:cNvPr>
          <p:cNvSpPr/>
          <p:nvPr/>
        </p:nvSpPr>
        <p:spPr>
          <a:xfrm>
            <a:off x="-208229" y="2527300"/>
            <a:ext cx="9506138" cy="1803400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60A1F44-75E1-47E1-9D5A-8E576D7387E2}"/>
              </a:ext>
            </a:extLst>
          </p:cNvPr>
          <p:cNvGrpSpPr/>
          <p:nvPr/>
        </p:nvGrpSpPr>
        <p:grpSpPr>
          <a:xfrm>
            <a:off x="-208229" y="2666999"/>
            <a:ext cx="8890501" cy="2350580"/>
            <a:chOff x="2222500" y="2667000"/>
            <a:chExt cx="5130800" cy="263601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48B0363-0E54-476E-A225-04100D3EABD2}"/>
                </a:ext>
              </a:extLst>
            </p:cNvPr>
            <p:cNvSpPr txBox="1"/>
            <p:nvPr/>
          </p:nvSpPr>
          <p:spPr>
            <a:xfrm>
              <a:off x="2222500" y="2667000"/>
              <a:ext cx="5130800" cy="2636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altLang="zh-CN" sz="2800" b="1" dirty="0">
                  <a:solidFill>
                    <a:schemeClr val="bg1"/>
                  </a:solidFill>
                  <a:latin typeface="Areal round"/>
                  <a:ea typeface="微软雅黑" pitchFamily="34" charset="-122"/>
                  <a:cs typeface="Arial" pitchFamily="34" charset="0"/>
                </a:rPr>
                <a:t>Malware Detection of Android Platform Based On Machine Learning</a:t>
              </a:r>
              <a:endParaRPr lang="zh-CN" altLang="en-US" sz="2800" b="1" dirty="0">
                <a:solidFill>
                  <a:schemeClr val="bg1"/>
                </a:solidFill>
                <a:latin typeface="Areal round"/>
                <a:ea typeface="微软雅黑" pitchFamily="34" charset="-122"/>
                <a:cs typeface="Arial" pitchFamily="34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8900000">
                    <a:prstClr val="black"/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EEED2A6-6804-4E65-A6A1-5CACE0D2B08C}"/>
                </a:ext>
              </a:extLst>
            </p:cNvPr>
            <p:cNvCxnSpPr/>
            <p:nvPr/>
          </p:nvCxnSpPr>
          <p:spPr>
            <a:xfrm>
              <a:off x="2514600" y="2667000"/>
              <a:ext cx="4381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ACAD749-49C5-4666-8D9E-5FAFF2EA25AB}"/>
                </a:ext>
              </a:extLst>
            </p:cNvPr>
            <p:cNvCxnSpPr>
              <a:cxnSpLocks/>
            </p:cNvCxnSpPr>
            <p:nvPr/>
          </p:nvCxnSpPr>
          <p:spPr>
            <a:xfrm>
              <a:off x="2381250" y="4078895"/>
              <a:ext cx="4705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80E2784B-0168-4E36-9D64-C01FD84FCEB6}"/>
              </a:ext>
            </a:extLst>
          </p:cNvPr>
          <p:cNvSpPr/>
          <p:nvPr/>
        </p:nvSpPr>
        <p:spPr>
          <a:xfrm>
            <a:off x="2627784" y="4592903"/>
            <a:ext cx="4968551" cy="2265095"/>
          </a:xfrm>
          <a:prstGeom prst="rect">
            <a:avLst/>
          </a:prstGeom>
          <a:solidFill>
            <a:schemeClr val="accent2">
              <a:lumMod val="50000"/>
              <a:alpha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9A712-562C-4C8A-B4F6-87FD72C457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88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2000" fill="hold" nodeType="withEffect" p14:presetBounceEnd="2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2000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83300" y="833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2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5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1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83300" y="833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650"/>
                                </p:stCondLst>
                                <p:childTnLst>
                                  <p:par>
                                    <p:cTn id="1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150"/>
                                </p:stCondLst>
                                <p:childTnLst>
                                  <p:par>
                                    <p:cTn id="17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5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22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28FCA34-0D8A-224C-81CB-FF16E2EE3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06696"/>
              </p:ext>
            </p:extLst>
          </p:nvPr>
        </p:nvGraphicFramePr>
        <p:xfrm>
          <a:off x="-769500" y="2276872"/>
          <a:ext cx="10683000" cy="4349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1131EEE-3BFD-9743-A4A3-F328CF9C875C}"/>
              </a:ext>
            </a:extLst>
          </p:cNvPr>
          <p:cNvSpPr/>
          <p:nvPr/>
        </p:nvSpPr>
        <p:spPr>
          <a:xfrm>
            <a:off x="323528" y="1229232"/>
            <a:ext cx="7069015" cy="86750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STATIC ANALYSIS </a:t>
            </a:r>
            <a:endParaRPr lang="en-US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4399C932-0FBE-D34E-9776-95E1656B4397}"/>
              </a:ext>
            </a:extLst>
          </p:cNvPr>
          <p:cNvSpPr/>
          <p:nvPr/>
        </p:nvSpPr>
        <p:spPr>
          <a:xfrm>
            <a:off x="4813466" y="2096739"/>
            <a:ext cx="2579077" cy="410308"/>
          </a:xfrm>
          <a:prstGeom prst="parallelogram">
            <a:avLst>
              <a:gd name="adj" fmla="val 222143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9A88C2-D90E-EA47-9635-752D972C1021}"/>
              </a:ext>
            </a:extLst>
          </p:cNvPr>
          <p:cNvSpPr/>
          <p:nvPr/>
        </p:nvSpPr>
        <p:spPr>
          <a:xfrm>
            <a:off x="1074909" y="2431383"/>
            <a:ext cx="5715635" cy="8557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DYNAMIC ANALYSIS</a:t>
            </a:r>
            <a:endParaRPr lang="en-US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CE790F2-2380-804D-B3F1-8E7F05A7BB03}"/>
              </a:ext>
            </a:extLst>
          </p:cNvPr>
          <p:cNvSpPr/>
          <p:nvPr/>
        </p:nvSpPr>
        <p:spPr>
          <a:xfrm>
            <a:off x="3605989" y="3271419"/>
            <a:ext cx="2579077" cy="410308"/>
          </a:xfrm>
          <a:prstGeom prst="parallelogram">
            <a:avLst>
              <a:gd name="adj" fmla="val 22214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FC0A52-E111-4741-AD60-8F9514A68946}"/>
              </a:ext>
            </a:extLst>
          </p:cNvPr>
          <p:cNvSpPr/>
          <p:nvPr/>
        </p:nvSpPr>
        <p:spPr>
          <a:xfrm>
            <a:off x="1691680" y="3699311"/>
            <a:ext cx="4973815" cy="855785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HYBRID ANALYSIS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9" name="Pie 18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19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TextBox 21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Background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220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E76DFB-B1C6-4C40-86B0-F8C733131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6E76DFB-B1C6-4C40-86B0-F8C733131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93B4883-13BA-F642-A88D-5BEE171F0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93B4883-13BA-F642-A88D-5BEE171F0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131EEE-3BFD-9743-A4A3-F328CF9C875C}"/>
              </a:ext>
            </a:extLst>
          </p:cNvPr>
          <p:cNvSpPr/>
          <p:nvPr/>
        </p:nvSpPr>
        <p:spPr>
          <a:xfrm>
            <a:off x="0" y="1014412"/>
            <a:ext cx="9144000" cy="72008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STATIC ANALYSIS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734492"/>
            <a:ext cx="5832648" cy="47722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TextBox 15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Background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643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131EEE-3BFD-9743-A4A3-F328CF9C875C}"/>
              </a:ext>
            </a:extLst>
          </p:cNvPr>
          <p:cNvSpPr/>
          <p:nvPr/>
        </p:nvSpPr>
        <p:spPr>
          <a:xfrm>
            <a:off x="0" y="1014412"/>
            <a:ext cx="9144000" cy="72008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STATIC ANALYSIS (Suspicious API Calls)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81" y="1749722"/>
            <a:ext cx="7807969" cy="49348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12</a:t>
            </a:fld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TextBox 15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Background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3094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28FCA34-0D8A-224C-81CB-FF16E2EE387F}"/>
              </a:ext>
            </a:extLst>
          </p:cNvPr>
          <p:cNvGraphicFramePr/>
          <p:nvPr/>
        </p:nvGraphicFramePr>
        <p:xfrm>
          <a:off x="-769500" y="2276872"/>
          <a:ext cx="10683000" cy="4349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B9A88C2-D90E-EA47-9635-752D972C1021}"/>
              </a:ext>
            </a:extLst>
          </p:cNvPr>
          <p:cNvSpPr/>
          <p:nvPr/>
        </p:nvSpPr>
        <p:spPr>
          <a:xfrm>
            <a:off x="0" y="1014413"/>
            <a:ext cx="9144000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DYNAMIC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590477"/>
            <a:ext cx="8115300" cy="522289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TextBox 15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Background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40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E76DFB-B1C6-4C40-86B0-F8C733131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6E76DFB-B1C6-4C40-86B0-F8C733131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93B4883-13BA-F642-A88D-5BEE171F0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93B4883-13BA-F642-A88D-5BEE171F0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28FCA34-0D8A-224C-81CB-FF16E2EE387F}"/>
              </a:ext>
            </a:extLst>
          </p:cNvPr>
          <p:cNvGraphicFramePr/>
          <p:nvPr/>
        </p:nvGraphicFramePr>
        <p:xfrm>
          <a:off x="-769500" y="2276872"/>
          <a:ext cx="10683000" cy="4349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3456" y="214819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50670"/>
                </a:solidFill>
                <a:latin typeface="Areal round"/>
                <a:ea typeface="微软雅黑" pitchFamily="34" charset="-122"/>
                <a:cs typeface="Arial" pitchFamily="34" charset="0"/>
              </a:rPr>
              <a:t>Background</a:t>
            </a:r>
            <a:endParaRPr lang="zh-CN" altLang="en-US" sz="3200" b="1" dirty="0">
              <a:solidFill>
                <a:srgbClr val="150670"/>
              </a:solidFill>
              <a:latin typeface="Areal round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9A88C2-D90E-EA47-9635-752D972C1021}"/>
              </a:ext>
            </a:extLst>
          </p:cNvPr>
          <p:cNvSpPr/>
          <p:nvPr/>
        </p:nvSpPr>
        <p:spPr>
          <a:xfrm>
            <a:off x="0" y="1014413"/>
            <a:ext cx="9144000" cy="576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DYNAMIC 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590477"/>
            <a:ext cx="8115300" cy="522289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8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E76DFB-B1C6-4C40-86B0-F8C733131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6E76DFB-B1C6-4C40-86B0-F8C733131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93B4883-13BA-F642-A88D-5BEE171F0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93B4883-13BA-F642-A88D-5BEE171F0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28FCA34-0D8A-224C-81CB-FF16E2EE387F}"/>
              </a:ext>
            </a:extLst>
          </p:cNvPr>
          <p:cNvGraphicFramePr/>
          <p:nvPr/>
        </p:nvGraphicFramePr>
        <p:xfrm>
          <a:off x="-769500" y="2276872"/>
          <a:ext cx="10683000" cy="4349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BFC0A52-E111-4741-AD60-8F9514A68946}"/>
              </a:ext>
            </a:extLst>
          </p:cNvPr>
          <p:cNvSpPr/>
          <p:nvPr/>
        </p:nvSpPr>
        <p:spPr>
          <a:xfrm>
            <a:off x="0" y="988145"/>
            <a:ext cx="9144000" cy="71266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HYBRID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69248"/>
            <a:ext cx="7798709" cy="40360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15</a:t>
            </a:fld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TextBox 15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Background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018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E76DFB-B1C6-4C40-86B0-F8C733131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96E76DFB-B1C6-4C40-86B0-F8C733131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93B4883-13BA-F642-A88D-5BEE171F0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C93B4883-13BA-F642-A88D-5BEE171F0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121449" y="214818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150670"/>
                </a:solidFill>
                <a:latin typeface="Areal round"/>
                <a:ea typeface="微软雅黑" pitchFamily="34" charset="-122"/>
                <a:cs typeface="Arial" pitchFamily="34" charset="0"/>
              </a:rPr>
              <a:t>1. </a:t>
            </a:r>
            <a:r>
              <a:rPr lang="en-IN" dirty="0"/>
              <a:t>Experiment and Results</a:t>
            </a:r>
            <a:endParaRPr lang="zh-CN" altLang="en-US" sz="2400" b="1" dirty="0">
              <a:solidFill>
                <a:srgbClr val="150670"/>
              </a:solidFill>
              <a:latin typeface="Areal round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17" name="Group 16"/>
          <p:cNvGrpSpPr/>
          <p:nvPr/>
        </p:nvGrpSpPr>
        <p:grpSpPr>
          <a:xfrm>
            <a:off x="0" y="1"/>
            <a:ext cx="9144000" cy="1143077"/>
            <a:chOff x="0" y="1"/>
            <a:chExt cx="9144000" cy="101441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4" name="Rectangle 23"/>
          <p:cNvSpPr/>
          <p:nvPr/>
        </p:nvSpPr>
        <p:spPr>
          <a:xfrm>
            <a:off x="323393" y="168550"/>
            <a:ext cx="5616624" cy="707886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dirty="0"/>
              <a:t>Contribution 1</a:t>
            </a:r>
          </a:p>
        </p:txBody>
      </p:sp>
      <p:sp>
        <p:nvSpPr>
          <p:cNvPr id="25" name="Flowchart: Display 24"/>
          <p:cNvSpPr/>
          <p:nvPr/>
        </p:nvSpPr>
        <p:spPr>
          <a:xfrm>
            <a:off x="331267" y="1513854"/>
            <a:ext cx="7620001" cy="4565274"/>
          </a:xfrm>
          <a:prstGeom prst="flowChartDisplay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1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A novel framework was proposed that combines the advantages of both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/>
              <a:t>     Machine learning techniques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/>
              <a:t>     Blockchain technology </a:t>
            </a:r>
          </a:p>
        </p:txBody>
      </p:sp>
      <p:sp>
        <p:nvSpPr>
          <p:cNvPr id="26" name="Flowchart: Display 25"/>
          <p:cNvSpPr/>
          <p:nvPr/>
        </p:nvSpPr>
        <p:spPr>
          <a:xfrm>
            <a:off x="706025" y="1683899"/>
            <a:ext cx="7620001" cy="4565274"/>
          </a:xfrm>
          <a:prstGeom prst="flowChartDisplay">
            <a:avLst/>
          </a:prstGeom>
          <a:solidFill>
            <a:srgbClr val="00B05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1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To improve the malware detection for Android </a:t>
            </a:r>
            <a:r>
              <a:rPr lang="en-US" sz="2800" dirty="0" err="1"/>
              <a:t>IoT</a:t>
            </a:r>
            <a:r>
              <a:rPr lang="en-US" sz="2800" dirty="0"/>
              <a:t> devices</a:t>
            </a:r>
          </a:p>
        </p:txBody>
      </p:sp>
      <p:sp>
        <p:nvSpPr>
          <p:cNvPr id="27" name="Flowchart: Display 26"/>
          <p:cNvSpPr/>
          <p:nvPr/>
        </p:nvSpPr>
        <p:spPr>
          <a:xfrm>
            <a:off x="985553" y="1900951"/>
            <a:ext cx="7620001" cy="4565274"/>
          </a:xfrm>
          <a:prstGeom prst="flowChartDisplay">
            <a:avLst/>
          </a:prstGeom>
          <a:solidFill>
            <a:srgbClr val="00B0F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1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/>
              <a:t>The proposed technique is implemented using a sequential approach, which includes </a:t>
            </a:r>
          </a:p>
          <a:p>
            <a:r>
              <a:rPr lang="en-US" sz="3200" dirty="0"/>
              <a:t>Clustering, classification, and blockchain</a:t>
            </a:r>
          </a:p>
        </p:txBody>
      </p:sp>
      <p:sp>
        <p:nvSpPr>
          <p:cNvPr id="28" name="Flowchart: Display 27"/>
          <p:cNvSpPr/>
          <p:nvPr/>
        </p:nvSpPr>
        <p:spPr>
          <a:xfrm>
            <a:off x="1698473" y="1916440"/>
            <a:ext cx="7620001" cy="4565274"/>
          </a:xfrm>
          <a:prstGeom prst="flowChartDisplay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1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/>
              <a:t>The proposed framework runs in recurring way described as follows:</a:t>
            </a:r>
          </a:p>
          <a:p>
            <a:endParaRPr lang="en-IN" dirty="0"/>
          </a:p>
          <a:p>
            <a:pPr marL="1314450" lvl="2" indent="-514350">
              <a:buFont typeface="+mj-lt"/>
              <a:buAutoNum type="arabicPeriod"/>
            </a:pPr>
            <a:r>
              <a:rPr lang="en-IN" sz="2400" dirty="0"/>
              <a:t>Hackers create a new type of malware</a:t>
            </a:r>
            <a:endParaRPr lang="en-US" sz="2400" dirty="0"/>
          </a:p>
          <a:p>
            <a:pPr marL="1314450" lvl="2" indent="-514350">
              <a:buFont typeface="+mj-lt"/>
              <a:buAutoNum type="arabicPeriod"/>
            </a:pPr>
            <a:r>
              <a:rPr lang="en-IN" sz="2400" dirty="0"/>
              <a:t>Machine learning identify the malware and re-train the model</a:t>
            </a:r>
            <a:endParaRPr lang="en-US" sz="2400" dirty="0"/>
          </a:p>
          <a:p>
            <a:pPr marL="1314450" lvl="2" indent="-514350">
              <a:buFont typeface="+mj-lt"/>
              <a:buAutoNum type="arabicPeriod"/>
            </a:pPr>
            <a:r>
              <a:rPr lang="en-IN" sz="2400" dirty="0"/>
              <a:t>The new type of malware information stores in the blockchain database</a:t>
            </a:r>
          </a:p>
        </p:txBody>
      </p:sp>
      <p:sp>
        <p:nvSpPr>
          <p:cNvPr id="29" name="Flowchart: Display 28"/>
          <p:cNvSpPr/>
          <p:nvPr/>
        </p:nvSpPr>
        <p:spPr>
          <a:xfrm>
            <a:off x="1907704" y="2207598"/>
            <a:ext cx="7620001" cy="4565274"/>
          </a:xfrm>
          <a:prstGeom prst="flowChartDisplay">
            <a:avLst/>
          </a:prstGeom>
          <a:solidFill>
            <a:schemeClr val="bg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1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Rajesh Kumar,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Xiaosong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Zhang, and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Abubakar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Sharif, “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Multimodal Malware Detection Technique for Android </a:t>
            </a:r>
            <a:r>
              <a:rPr lang="en-US" sz="24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Devices Using Various Features by combining 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technology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Access, 2019 (impact factor =3.557, rank 2) </a:t>
            </a:r>
          </a:p>
          <a:p>
            <a:r>
              <a:rPr lang="en-IN" sz="24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07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4" presetClass="emph" presetSubtype="0" fill="hold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3.88889E-6 -1.85185E-6 L 3.88889E-6 -0.07222 " pathEditMode="relative" rAng="0" ptsTypes="AA">
                                      <p:cBhvr>
                                        <p:cTn id="3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0"/>
            <a:ext cx="7200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58" y="67306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26" t="2968" r="5898" b="3112"/>
            <a:stretch>
              <a:fillRect/>
            </a:stretch>
          </p:blipFill>
          <p:spPr>
            <a:xfrm>
              <a:off x="7779905" y="181623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21449" y="1131251"/>
            <a:ext cx="3298423" cy="59400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The proposed framework runs in recurring way described</a:t>
            </a:r>
          </a:p>
          <a:p>
            <a:r>
              <a:rPr lang="en-IN" dirty="0"/>
              <a:t>in following three steps as follows:</a:t>
            </a:r>
          </a:p>
          <a:p>
            <a:r>
              <a:rPr lang="en-US" dirty="0"/>
              <a:t>1)</a:t>
            </a:r>
            <a:r>
              <a:rPr lang="en-IN" dirty="0"/>
              <a:t> Hackers create a new type of malware.</a:t>
            </a:r>
            <a:endParaRPr lang="en-US" dirty="0"/>
          </a:p>
          <a:p>
            <a:r>
              <a:rPr lang="en-US" dirty="0"/>
              <a:t>2)</a:t>
            </a:r>
            <a:r>
              <a:rPr lang="en-IN" dirty="0"/>
              <a:t> Machine learning identify the malware and re-train the model.</a:t>
            </a:r>
            <a:endParaRPr lang="en-US" dirty="0"/>
          </a:p>
          <a:p>
            <a:r>
              <a:rPr lang="en-US" dirty="0"/>
              <a:t>3)</a:t>
            </a:r>
            <a:r>
              <a:rPr lang="en-IN" dirty="0"/>
              <a:t> The new type of malware information stores in the blockchain database.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400" dirty="0"/>
              <a:t>machine learning technique provides an efficient approach to train the model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400" dirty="0"/>
              <a:t> It stores and exchanges the trained model results throughout the blockchain network for spreading the information of newly generated malware.</a:t>
            </a:r>
          </a:p>
          <a:p>
            <a:pPr marL="400050" indent="-400050">
              <a:buFont typeface="+mj-lt"/>
              <a:buAutoNum type="romanUcPeriod"/>
            </a:pPr>
            <a:r>
              <a:rPr lang="en-IN" sz="1400" dirty="0"/>
              <a:t>Proposed framework holds the information about the new types of malware. So, the shared database can control new types of malware and secure devices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97954"/>
              </p:ext>
            </p:extLst>
          </p:nvPr>
        </p:nvGraphicFramePr>
        <p:xfrm>
          <a:off x="3419872" y="1082808"/>
          <a:ext cx="5963508" cy="5654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0" name="Visio" r:id="rId5" imgW="21926557" imgH="26565278" progId="Visio.Drawing.15">
                  <p:embed/>
                </p:oleObj>
              </mc:Choice>
              <mc:Fallback>
                <p:oleObj name="Visio" r:id="rId5" imgW="21926557" imgH="26565278" progId="Visio.Drawing.15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082808"/>
                        <a:ext cx="5963508" cy="56549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18</a:t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1980728" y="133736"/>
            <a:ext cx="8162877" cy="723128"/>
            <a:chOff x="-1975559" y="-4107721"/>
            <a:chExt cx="8162877" cy="723128"/>
          </a:xfrm>
        </p:grpSpPr>
        <p:sp>
          <p:nvSpPr>
            <p:cNvPr id="12" name="Pie 11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4" name="Group 13"/>
            <p:cNvGrpSpPr/>
            <p:nvPr/>
          </p:nvGrpSpPr>
          <p:grpSpPr>
            <a:xfrm>
              <a:off x="-1975559" y="-4107721"/>
              <a:ext cx="8162877" cy="707886"/>
              <a:chOff x="-2154963" y="-4249078"/>
              <a:chExt cx="8162877" cy="707886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TextBox 18"/>
              <p:cNvSpPr txBox="1"/>
              <p:nvPr/>
            </p:nvSpPr>
            <p:spPr>
              <a:xfrm>
                <a:off x="-2154963" y="-4089934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Proposed Framework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3610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235" y="-18311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779905" y="181623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16898" y="476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Freeform 3"/>
          <p:cNvSpPr/>
          <p:nvPr/>
        </p:nvSpPr>
        <p:spPr>
          <a:xfrm>
            <a:off x="122039" y="1523498"/>
            <a:ext cx="5169646" cy="5169645"/>
          </a:xfrm>
          <a:prstGeom prst="ellipse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Freeform 5"/>
          <p:cNvSpPr/>
          <p:nvPr/>
        </p:nvSpPr>
        <p:spPr>
          <a:xfrm>
            <a:off x="2685688" y="1440421"/>
            <a:ext cx="2334722" cy="637184"/>
          </a:xfrm>
          <a:prstGeom prst="rect">
            <a:avLst/>
          </a:pr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Freeform 7"/>
          <p:cNvSpPr/>
          <p:nvPr/>
        </p:nvSpPr>
        <p:spPr>
          <a:xfrm>
            <a:off x="5256151" y="990689"/>
            <a:ext cx="3804863" cy="917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17" y="21600"/>
                </a:moveTo>
                <a:lnTo>
                  <a:pt x="0" y="21600"/>
                </a:lnTo>
                <a:lnTo>
                  <a:pt x="0" y="0"/>
                </a:lnTo>
                <a:lnTo>
                  <a:pt x="19217" y="0"/>
                </a:lnTo>
                <a:lnTo>
                  <a:pt x="21600" y="10800"/>
                </a:lnTo>
                <a:lnTo>
                  <a:pt x="19217" y="2160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Freeform 9"/>
          <p:cNvSpPr/>
          <p:nvPr/>
        </p:nvSpPr>
        <p:spPr>
          <a:xfrm>
            <a:off x="5020410" y="990688"/>
            <a:ext cx="235744" cy="1071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17823"/>
                </a:lnTo>
                <a:lnTo>
                  <a:pt x="21600" y="0"/>
                </a:lnTo>
                <a:lnTo>
                  <a:pt x="0" y="549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" name="Freeform 11"/>
          <p:cNvSpPr/>
          <p:nvPr/>
        </p:nvSpPr>
        <p:spPr>
          <a:xfrm>
            <a:off x="2477225" y="2808359"/>
            <a:ext cx="2334721" cy="637184"/>
          </a:xfrm>
          <a:prstGeom prst="rect">
            <a:avLst/>
          </a:pr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0" name="Freeform 13"/>
          <p:cNvSpPr/>
          <p:nvPr/>
        </p:nvSpPr>
        <p:spPr>
          <a:xfrm>
            <a:off x="5047688" y="2591243"/>
            <a:ext cx="4096311" cy="937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19" y="21600"/>
                </a:moveTo>
                <a:lnTo>
                  <a:pt x="0" y="21600"/>
                </a:lnTo>
                <a:lnTo>
                  <a:pt x="0" y="0"/>
                </a:lnTo>
                <a:lnTo>
                  <a:pt x="19219" y="0"/>
                </a:lnTo>
                <a:lnTo>
                  <a:pt x="21600" y="10797"/>
                </a:lnTo>
                <a:lnTo>
                  <a:pt x="19219" y="21600"/>
                </a:lnTo>
                <a:close/>
              </a:path>
            </a:pathLst>
          </a:cu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1" name="Freeform 15"/>
          <p:cNvSpPr/>
          <p:nvPr/>
        </p:nvSpPr>
        <p:spPr>
          <a:xfrm>
            <a:off x="4811946" y="2591243"/>
            <a:ext cx="235744" cy="1122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17827"/>
                </a:lnTo>
                <a:lnTo>
                  <a:pt x="21600" y="0"/>
                </a:lnTo>
                <a:lnTo>
                  <a:pt x="0" y="549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" name="Freeform 16"/>
          <p:cNvSpPr/>
          <p:nvPr/>
        </p:nvSpPr>
        <p:spPr>
          <a:xfrm>
            <a:off x="2581417" y="4532091"/>
            <a:ext cx="2334722" cy="637184"/>
          </a:xfrm>
          <a:prstGeom prst="rect">
            <a:avLst/>
          </a:prstGeom>
          <a:gradFill>
            <a:gsLst>
              <a:gs pos="2419">
                <a:srgbClr val="0CB100"/>
              </a:gs>
              <a:gs pos="29316">
                <a:srgbClr val="85CE02"/>
              </a:gs>
              <a:gs pos="100000">
                <a:srgbClr val="FFEA03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" name="Freeform 65"/>
          <p:cNvSpPr/>
          <p:nvPr/>
        </p:nvSpPr>
        <p:spPr>
          <a:xfrm>
            <a:off x="5152074" y="4201067"/>
            <a:ext cx="4100446" cy="818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17" y="21600"/>
                </a:moveTo>
                <a:lnTo>
                  <a:pt x="0" y="21600"/>
                </a:lnTo>
                <a:lnTo>
                  <a:pt x="0" y="0"/>
                </a:lnTo>
                <a:lnTo>
                  <a:pt x="19217" y="0"/>
                </a:lnTo>
                <a:lnTo>
                  <a:pt x="21600" y="10800"/>
                </a:lnTo>
                <a:lnTo>
                  <a:pt x="19217" y="21600"/>
                </a:lnTo>
                <a:close/>
              </a:path>
            </a:pathLst>
          </a:custGeom>
          <a:gradFill>
            <a:gsLst>
              <a:gs pos="2419">
                <a:srgbClr val="0CB100"/>
              </a:gs>
              <a:gs pos="29316">
                <a:srgbClr val="85CE02"/>
              </a:gs>
              <a:gs pos="100000">
                <a:srgbClr val="FFEA03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Freeform 66"/>
          <p:cNvSpPr/>
          <p:nvPr/>
        </p:nvSpPr>
        <p:spPr>
          <a:xfrm>
            <a:off x="4916138" y="4176902"/>
            <a:ext cx="235937" cy="992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17827"/>
                </a:lnTo>
                <a:lnTo>
                  <a:pt x="21600" y="0"/>
                </a:lnTo>
                <a:lnTo>
                  <a:pt x="0" y="5491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2419">
                <a:srgbClr val="0CB100"/>
              </a:gs>
              <a:gs pos="29316">
                <a:srgbClr val="85CE02"/>
              </a:gs>
              <a:gs pos="100000">
                <a:srgbClr val="FFEA03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" name="Freeform 70"/>
          <p:cNvSpPr/>
          <p:nvPr/>
        </p:nvSpPr>
        <p:spPr>
          <a:xfrm>
            <a:off x="1373020" y="6357104"/>
            <a:ext cx="491663" cy="321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61" y="21600"/>
                </a:moveTo>
                <a:lnTo>
                  <a:pt x="0" y="0"/>
                </a:lnTo>
                <a:lnTo>
                  <a:pt x="21600" y="0"/>
                </a:lnTo>
                <a:lnTo>
                  <a:pt x="9061" y="21600"/>
                </a:lnTo>
                <a:close/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Freeform 71"/>
          <p:cNvSpPr/>
          <p:nvPr/>
        </p:nvSpPr>
        <p:spPr>
          <a:xfrm>
            <a:off x="3141959" y="5749218"/>
            <a:ext cx="341877" cy="248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8864"/>
                </a:lnTo>
                <a:lnTo>
                  <a:pt x="20435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0" name="Freeform 72"/>
          <p:cNvSpPr/>
          <p:nvPr/>
        </p:nvSpPr>
        <p:spPr>
          <a:xfrm>
            <a:off x="4107241" y="3889862"/>
            <a:ext cx="281341" cy="378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313"/>
                </a:moveTo>
                <a:lnTo>
                  <a:pt x="5959" y="21600"/>
                </a:lnTo>
                <a:lnTo>
                  <a:pt x="0" y="0"/>
                </a:lnTo>
                <a:lnTo>
                  <a:pt x="21600" y="10313"/>
                </a:lnTo>
                <a:close/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Freeform 73"/>
          <p:cNvSpPr/>
          <p:nvPr/>
        </p:nvSpPr>
        <p:spPr>
          <a:xfrm>
            <a:off x="3253525" y="1988208"/>
            <a:ext cx="375636" cy="286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9804" y="21600"/>
                </a:ln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535353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" name="Freeform 74"/>
          <p:cNvSpPr/>
          <p:nvPr/>
        </p:nvSpPr>
        <p:spPr>
          <a:xfrm>
            <a:off x="-828600" y="1707258"/>
            <a:ext cx="4773054" cy="4773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4835"/>
                  <a:pt x="16765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lose/>
                <a:moveTo>
                  <a:pt x="16024" y="10800"/>
                </a:moveTo>
                <a:cubicBezTo>
                  <a:pt x="16024" y="13685"/>
                  <a:pt x="13685" y="16024"/>
                  <a:pt x="10800" y="16024"/>
                </a:cubicBezTo>
                <a:cubicBezTo>
                  <a:pt x="7915" y="16024"/>
                  <a:pt x="5576" y="13685"/>
                  <a:pt x="5576" y="10800"/>
                </a:cubicBezTo>
                <a:cubicBezTo>
                  <a:pt x="5576" y="7915"/>
                  <a:pt x="7915" y="5576"/>
                  <a:pt x="10800" y="5576"/>
                </a:cubicBezTo>
                <a:cubicBezTo>
                  <a:pt x="13685" y="5576"/>
                  <a:pt x="16024" y="7915"/>
                  <a:pt x="16024" y="10800"/>
                </a:cubicBezTo>
                <a:close/>
              </a:path>
            </a:pathLst>
          </a:cu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12700">
            <a:miter lim="400000"/>
          </a:ln>
          <a:effectLst>
            <a:outerShdw blurRad="152400" dist="90035" dir="2315233" rotWithShape="0">
              <a:srgbClr val="000000">
                <a:alpha val="3829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4" name="Freeform 77"/>
          <p:cNvSpPr/>
          <p:nvPr/>
        </p:nvSpPr>
        <p:spPr>
          <a:xfrm>
            <a:off x="1557926" y="4072442"/>
            <a:ext cx="2707839" cy="1925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600" extrusionOk="0">
                <a:moveTo>
                  <a:pt x="15357" y="21600"/>
                </a:moveTo>
                <a:lnTo>
                  <a:pt x="14661" y="20632"/>
                </a:lnTo>
                <a:lnTo>
                  <a:pt x="0" y="250"/>
                </a:lnTo>
                <a:lnTo>
                  <a:pt x="20612" y="11"/>
                </a:lnTo>
                <a:lnTo>
                  <a:pt x="21592" y="0"/>
                </a:lnTo>
                <a:cubicBezTo>
                  <a:pt x="21592" y="85"/>
                  <a:pt x="21592" y="168"/>
                  <a:pt x="21592" y="250"/>
                </a:cubicBezTo>
                <a:cubicBezTo>
                  <a:pt x="21600" y="8246"/>
                  <a:pt x="19359" y="15921"/>
                  <a:pt x="15357" y="21600"/>
                </a:cubicBezTo>
                <a:close/>
              </a:path>
            </a:pathLst>
          </a:custGeom>
          <a:gradFill>
            <a:gsLst>
              <a:gs pos="2419">
                <a:srgbClr val="0CB100"/>
              </a:gs>
              <a:gs pos="29316">
                <a:srgbClr val="85CE02"/>
              </a:gs>
              <a:gs pos="100000">
                <a:srgbClr val="FFEA03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5" name="Freeform 78"/>
          <p:cNvSpPr/>
          <p:nvPr/>
        </p:nvSpPr>
        <p:spPr>
          <a:xfrm>
            <a:off x="1557926" y="2075326"/>
            <a:ext cx="2830654" cy="201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63" y="21361"/>
                </a:moveTo>
                <a:lnTo>
                  <a:pt x="19724" y="21372"/>
                </a:lnTo>
                <a:lnTo>
                  <a:pt x="0" y="21600"/>
                </a:lnTo>
                <a:lnTo>
                  <a:pt x="13833" y="1875"/>
                </a:lnTo>
                <a:lnTo>
                  <a:pt x="14490" y="938"/>
                </a:lnTo>
                <a:lnTo>
                  <a:pt x="15148" y="0"/>
                </a:lnTo>
                <a:cubicBezTo>
                  <a:pt x="19238" y="5629"/>
                  <a:pt x="21560" y="13311"/>
                  <a:pt x="21600" y="21347"/>
                </a:cubicBezTo>
                <a:close/>
              </a:path>
            </a:pathLst>
          </a:cu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" name="Freeform 79"/>
          <p:cNvSpPr/>
          <p:nvPr/>
        </p:nvSpPr>
        <p:spPr>
          <a:xfrm>
            <a:off x="1534643" y="1141281"/>
            <a:ext cx="2095488" cy="29528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3" extrusionOk="0">
                <a:moveTo>
                  <a:pt x="20702" y="6833"/>
                </a:moveTo>
                <a:lnTo>
                  <a:pt x="19814" y="7474"/>
                </a:lnTo>
                <a:lnTo>
                  <a:pt x="18926" y="8114"/>
                </a:lnTo>
                <a:lnTo>
                  <a:pt x="240" y="21593"/>
                </a:lnTo>
                <a:lnTo>
                  <a:pt x="20" y="2691"/>
                </a:lnTo>
                <a:lnTo>
                  <a:pt x="10" y="1792"/>
                </a:lnTo>
                <a:lnTo>
                  <a:pt x="0" y="898"/>
                </a:lnTo>
                <a:lnTo>
                  <a:pt x="0" y="0"/>
                </a:lnTo>
                <a:lnTo>
                  <a:pt x="250" y="0"/>
                </a:lnTo>
                <a:cubicBezTo>
                  <a:pt x="8240" y="-7"/>
                  <a:pt x="15912" y="2222"/>
                  <a:pt x="21600" y="6203"/>
                </a:cubicBez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" name="Freeform 80"/>
          <p:cNvSpPr/>
          <p:nvPr/>
        </p:nvSpPr>
        <p:spPr>
          <a:xfrm>
            <a:off x="587818" y="3123664"/>
            <a:ext cx="1940267" cy="1940267"/>
          </a:xfrm>
          <a:prstGeom prst="ellipse">
            <a:avLst/>
          </a:pr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12700">
            <a:miter lim="400000"/>
          </a:ln>
          <a:effectLst>
            <a:outerShdw blurRad="152400" dist="90035" dir="2315233" rotWithShape="0">
              <a:srgbClr val="000000">
                <a:alpha val="38297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8" name="TextBox 52"/>
          <p:cNvSpPr txBox="1"/>
          <p:nvPr/>
        </p:nvSpPr>
        <p:spPr>
          <a:xfrm>
            <a:off x="5256150" y="1036600"/>
            <a:ext cx="362550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calculating the weights for each feature set</a:t>
            </a:r>
            <a:r>
              <a:rPr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39" name="TextBox 52"/>
          <p:cNvSpPr txBox="1"/>
          <p:nvPr/>
        </p:nvSpPr>
        <p:spPr>
          <a:xfrm>
            <a:off x="5805065" y="1089602"/>
            <a:ext cx="120242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endParaRPr dirty="0"/>
          </a:p>
        </p:txBody>
      </p:sp>
      <p:sp>
        <p:nvSpPr>
          <p:cNvPr id="40" name="TextBox 52"/>
          <p:cNvSpPr txBox="1"/>
          <p:nvPr/>
        </p:nvSpPr>
        <p:spPr>
          <a:xfrm>
            <a:off x="5222718" y="2549547"/>
            <a:ext cx="315154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developing a parametric study for optimization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" name="TextBox 52"/>
          <p:cNvSpPr txBox="1"/>
          <p:nvPr/>
        </p:nvSpPr>
        <p:spPr>
          <a:xfrm>
            <a:off x="5152073" y="4178159"/>
            <a:ext cx="4536452" cy="1154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100"/>
            </a:lvl1pPr>
          </a:lstStyle>
          <a:p>
            <a:r>
              <a:rPr lang="en-US" sz="2300" dirty="0">
                <a:solidFill>
                  <a:schemeClr val="bg1"/>
                </a:solidFill>
              </a:rPr>
              <a:t>iterative reduction of unnecessary features having small weights </a:t>
            </a:r>
          </a:p>
          <a:p>
            <a:r>
              <a:rPr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46" name="Freeform 70"/>
          <p:cNvSpPr/>
          <p:nvPr/>
        </p:nvSpPr>
        <p:spPr>
          <a:xfrm>
            <a:off x="1918392" y="2403314"/>
            <a:ext cx="328216" cy="5163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44" y="0"/>
                </a:moveTo>
                <a:cubicBezTo>
                  <a:pt x="10199" y="715"/>
                  <a:pt x="9639" y="1495"/>
                  <a:pt x="9298" y="2324"/>
                </a:cubicBezTo>
                <a:cubicBezTo>
                  <a:pt x="9813" y="2621"/>
                  <a:pt x="10276" y="2967"/>
                  <a:pt x="10656" y="3337"/>
                </a:cubicBezTo>
                <a:cubicBezTo>
                  <a:pt x="10696" y="3375"/>
                  <a:pt x="10721" y="3413"/>
                  <a:pt x="10761" y="3453"/>
                </a:cubicBezTo>
                <a:lnTo>
                  <a:pt x="10891" y="3337"/>
                </a:lnTo>
                <a:cubicBezTo>
                  <a:pt x="11295" y="2947"/>
                  <a:pt x="11773" y="2581"/>
                  <a:pt x="12328" y="2275"/>
                </a:cubicBezTo>
                <a:cubicBezTo>
                  <a:pt x="12057" y="1471"/>
                  <a:pt x="11590" y="712"/>
                  <a:pt x="10944" y="0"/>
                </a:cubicBezTo>
                <a:close/>
                <a:moveTo>
                  <a:pt x="5772" y="1776"/>
                </a:moveTo>
                <a:cubicBezTo>
                  <a:pt x="5974" y="2729"/>
                  <a:pt x="6315" y="3659"/>
                  <a:pt x="6817" y="4566"/>
                </a:cubicBezTo>
                <a:cubicBezTo>
                  <a:pt x="7795" y="4878"/>
                  <a:pt x="8708" y="5285"/>
                  <a:pt x="9481" y="5778"/>
                </a:cubicBezTo>
                <a:cubicBezTo>
                  <a:pt x="9882" y="6041"/>
                  <a:pt x="10249" y="6340"/>
                  <a:pt x="10578" y="6641"/>
                </a:cubicBezTo>
                <a:cubicBezTo>
                  <a:pt x="10877" y="6374"/>
                  <a:pt x="11193" y="6118"/>
                  <a:pt x="11544" y="5877"/>
                </a:cubicBezTo>
                <a:cubicBezTo>
                  <a:pt x="11197" y="5077"/>
                  <a:pt x="10669" y="4307"/>
                  <a:pt x="9977" y="3603"/>
                </a:cubicBezTo>
                <a:cubicBezTo>
                  <a:pt x="8190" y="1890"/>
                  <a:pt x="5772" y="1776"/>
                  <a:pt x="5772" y="1776"/>
                </a:cubicBezTo>
                <a:close/>
                <a:moveTo>
                  <a:pt x="15776" y="1776"/>
                </a:moveTo>
                <a:cubicBezTo>
                  <a:pt x="15776" y="1776"/>
                  <a:pt x="13360" y="1879"/>
                  <a:pt x="11544" y="3603"/>
                </a:cubicBezTo>
                <a:cubicBezTo>
                  <a:pt x="11428" y="3715"/>
                  <a:pt x="11339" y="3834"/>
                  <a:pt x="11231" y="3951"/>
                </a:cubicBezTo>
                <a:cubicBezTo>
                  <a:pt x="11624" y="4441"/>
                  <a:pt x="11939" y="4954"/>
                  <a:pt x="12197" y="5479"/>
                </a:cubicBezTo>
                <a:cubicBezTo>
                  <a:pt x="12974" y="5051"/>
                  <a:pt x="13846" y="4701"/>
                  <a:pt x="14783" y="4433"/>
                </a:cubicBezTo>
                <a:cubicBezTo>
                  <a:pt x="15245" y="3570"/>
                  <a:pt x="15583" y="2680"/>
                  <a:pt x="15776" y="1776"/>
                </a:cubicBezTo>
                <a:close/>
                <a:moveTo>
                  <a:pt x="2586" y="4317"/>
                </a:moveTo>
                <a:cubicBezTo>
                  <a:pt x="2902" y="5308"/>
                  <a:pt x="3448" y="6266"/>
                  <a:pt x="4205" y="7156"/>
                </a:cubicBezTo>
                <a:cubicBezTo>
                  <a:pt x="5942" y="7439"/>
                  <a:pt x="7580" y="7930"/>
                  <a:pt x="9011" y="8617"/>
                </a:cubicBezTo>
                <a:cubicBezTo>
                  <a:pt x="9670" y="8945"/>
                  <a:pt x="10258" y="9316"/>
                  <a:pt x="10787" y="9729"/>
                </a:cubicBezTo>
                <a:cubicBezTo>
                  <a:pt x="11068" y="9513"/>
                  <a:pt x="11386" y="9311"/>
                  <a:pt x="11701" y="9115"/>
                </a:cubicBezTo>
                <a:cubicBezTo>
                  <a:pt x="11112" y="8010"/>
                  <a:pt x="10136" y="7010"/>
                  <a:pt x="8880" y="6160"/>
                </a:cubicBezTo>
                <a:cubicBezTo>
                  <a:pt x="7168" y="5111"/>
                  <a:pt x="4953" y="4458"/>
                  <a:pt x="2586" y="4317"/>
                </a:cubicBezTo>
                <a:close/>
                <a:moveTo>
                  <a:pt x="18570" y="4317"/>
                </a:moveTo>
                <a:cubicBezTo>
                  <a:pt x="16199" y="4456"/>
                  <a:pt x="13965" y="5109"/>
                  <a:pt x="12250" y="6160"/>
                </a:cubicBezTo>
                <a:cubicBezTo>
                  <a:pt x="11805" y="6447"/>
                  <a:pt x="11401" y="6754"/>
                  <a:pt x="11048" y="7089"/>
                </a:cubicBezTo>
                <a:cubicBezTo>
                  <a:pt x="11555" y="7618"/>
                  <a:pt x="11986" y="8170"/>
                  <a:pt x="12328" y="8750"/>
                </a:cubicBezTo>
                <a:lnTo>
                  <a:pt x="12563" y="8617"/>
                </a:lnTo>
                <a:cubicBezTo>
                  <a:pt x="13850" y="7997"/>
                  <a:pt x="15297" y="7543"/>
                  <a:pt x="16846" y="7255"/>
                </a:cubicBezTo>
                <a:cubicBezTo>
                  <a:pt x="17646" y="6338"/>
                  <a:pt x="18238" y="5344"/>
                  <a:pt x="18570" y="4317"/>
                </a:cubicBezTo>
                <a:close/>
                <a:moveTo>
                  <a:pt x="993" y="7322"/>
                </a:moveTo>
                <a:cubicBezTo>
                  <a:pt x="993" y="7322"/>
                  <a:pt x="1860" y="9803"/>
                  <a:pt x="5067" y="11389"/>
                </a:cubicBezTo>
                <a:lnTo>
                  <a:pt x="5145" y="11423"/>
                </a:lnTo>
                <a:lnTo>
                  <a:pt x="1619" y="11423"/>
                </a:lnTo>
                <a:cubicBezTo>
                  <a:pt x="736" y="11423"/>
                  <a:pt x="0" y="11874"/>
                  <a:pt x="0" y="12435"/>
                </a:cubicBezTo>
                <a:lnTo>
                  <a:pt x="0" y="13448"/>
                </a:lnTo>
                <a:lnTo>
                  <a:pt x="21600" y="13448"/>
                </a:lnTo>
                <a:lnTo>
                  <a:pt x="21600" y="12452"/>
                </a:lnTo>
                <a:cubicBezTo>
                  <a:pt x="21564" y="11890"/>
                  <a:pt x="20839" y="11448"/>
                  <a:pt x="19955" y="11439"/>
                </a:cubicBezTo>
                <a:lnTo>
                  <a:pt x="16455" y="11439"/>
                </a:lnTo>
                <a:lnTo>
                  <a:pt x="16533" y="11406"/>
                </a:lnTo>
                <a:cubicBezTo>
                  <a:pt x="19732" y="9810"/>
                  <a:pt x="20607" y="7338"/>
                  <a:pt x="20607" y="7338"/>
                </a:cubicBezTo>
                <a:cubicBezTo>
                  <a:pt x="20607" y="7338"/>
                  <a:pt x="16266" y="7435"/>
                  <a:pt x="13059" y="9032"/>
                </a:cubicBezTo>
                <a:cubicBezTo>
                  <a:pt x="12400" y="9362"/>
                  <a:pt x="11801" y="9741"/>
                  <a:pt x="11283" y="10161"/>
                </a:cubicBezTo>
                <a:cubicBezTo>
                  <a:pt x="11739" y="10562"/>
                  <a:pt x="12142" y="10995"/>
                  <a:pt x="12485" y="11439"/>
                </a:cubicBezTo>
                <a:lnTo>
                  <a:pt x="11597" y="11439"/>
                </a:lnTo>
                <a:cubicBezTo>
                  <a:pt x="10860" y="10505"/>
                  <a:pt x="9796" y="9669"/>
                  <a:pt x="8515" y="9015"/>
                </a:cubicBezTo>
                <a:cubicBezTo>
                  <a:pt x="5316" y="7419"/>
                  <a:pt x="993" y="7322"/>
                  <a:pt x="993" y="7322"/>
                </a:cubicBezTo>
                <a:close/>
                <a:moveTo>
                  <a:pt x="1567" y="14477"/>
                </a:moveTo>
                <a:lnTo>
                  <a:pt x="3317" y="20753"/>
                </a:lnTo>
                <a:cubicBezTo>
                  <a:pt x="3452" y="21235"/>
                  <a:pt x="4115" y="21595"/>
                  <a:pt x="4884" y="21600"/>
                </a:cubicBezTo>
                <a:lnTo>
                  <a:pt x="16611" y="21600"/>
                </a:lnTo>
                <a:cubicBezTo>
                  <a:pt x="17381" y="21595"/>
                  <a:pt x="18018" y="21235"/>
                  <a:pt x="18152" y="20753"/>
                </a:cubicBezTo>
                <a:lnTo>
                  <a:pt x="19955" y="14477"/>
                </a:lnTo>
                <a:lnTo>
                  <a:pt x="1567" y="1447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" name="Freeform 78"/>
          <p:cNvSpPr/>
          <p:nvPr/>
        </p:nvSpPr>
        <p:spPr>
          <a:xfrm>
            <a:off x="2680128" y="3259282"/>
            <a:ext cx="407588" cy="510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34" h="21600" extrusionOk="0">
                <a:moveTo>
                  <a:pt x="16954" y="0"/>
                </a:moveTo>
                <a:cubicBezTo>
                  <a:pt x="16258" y="0"/>
                  <a:pt x="15672" y="459"/>
                  <a:pt x="15672" y="1025"/>
                </a:cubicBezTo>
                <a:cubicBezTo>
                  <a:pt x="15672" y="1590"/>
                  <a:pt x="16258" y="2570"/>
                  <a:pt x="16954" y="2570"/>
                </a:cubicBezTo>
                <a:cubicBezTo>
                  <a:pt x="17651" y="2570"/>
                  <a:pt x="18215" y="1590"/>
                  <a:pt x="18215" y="1025"/>
                </a:cubicBezTo>
                <a:cubicBezTo>
                  <a:pt x="18216" y="459"/>
                  <a:pt x="17651" y="0"/>
                  <a:pt x="16954" y="0"/>
                </a:cubicBezTo>
                <a:close/>
                <a:moveTo>
                  <a:pt x="13605" y="1445"/>
                </a:moveTo>
                <a:cubicBezTo>
                  <a:pt x="13288" y="1515"/>
                  <a:pt x="13014" y="1670"/>
                  <a:pt x="12840" y="1915"/>
                </a:cubicBezTo>
                <a:cubicBezTo>
                  <a:pt x="12492" y="2403"/>
                  <a:pt x="12714" y="3060"/>
                  <a:pt x="13315" y="3342"/>
                </a:cubicBezTo>
                <a:cubicBezTo>
                  <a:pt x="13917" y="3625"/>
                  <a:pt x="15241" y="3697"/>
                  <a:pt x="15590" y="3208"/>
                </a:cubicBezTo>
                <a:cubicBezTo>
                  <a:pt x="15938" y="2720"/>
                  <a:pt x="15178" y="1811"/>
                  <a:pt x="14576" y="1528"/>
                </a:cubicBezTo>
                <a:cubicBezTo>
                  <a:pt x="14276" y="1387"/>
                  <a:pt x="13921" y="1374"/>
                  <a:pt x="13605" y="1445"/>
                </a:cubicBezTo>
                <a:close/>
                <a:moveTo>
                  <a:pt x="20283" y="1445"/>
                </a:moveTo>
                <a:cubicBezTo>
                  <a:pt x="19967" y="1374"/>
                  <a:pt x="19612" y="1387"/>
                  <a:pt x="19311" y="1528"/>
                </a:cubicBezTo>
                <a:cubicBezTo>
                  <a:pt x="18710" y="1811"/>
                  <a:pt x="17950" y="2719"/>
                  <a:pt x="18298" y="3208"/>
                </a:cubicBezTo>
                <a:cubicBezTo>
                  <a:pt x="18646" y="3697"/>
                  <a:pt x="19992" y="3625"/>
                  <a:pt x="20593" y="3342"/>
                </a:cubicBezTo>
                <a:cubicBezTo>
                  <a:pt x="21195" y="3060"/>
                  <a:pt x="21417" y="2403"/>
                  <a:pt x="21069" y="1915"/>
                </a:cubicBezTo>
                <a:cubicBezTo>
                  <a:pt x="20895" y="1670"/>
                  <a:pt x="20600" y="1515"/>
                  <a:pt x="20283" y="1445"/>
                </a:cubicBezTo>
                <a:close/>
                <a:moveTo>
                  <a:pt x="4280" y="2049"/>
                </a:moveTo>
                <a:cubicBezTo>
                  <a:pt x="3583" y="2049"/>
                  <a:pt x="3019" y="2508"/>
                  <a:pt x="3019" y="3074"/>
                </a:cubicBezTo>
                <a:cubicBezTo>
                  <a:pt x="3018" y="3640"/>
                  <a:pt x="3583" y="4619"/>
                  <a:pt x="4280" y="4619"/>
                </a:cubicBezTo>
                <a:cubicBezTo>
                  <a:pt x="4976" y="4619"/>
                  <a:pt x="5541" y="3639"/>
                  <a:pt x="5541" y="3074"/>
                </a:cubicBezTo>
                <a:cubicBezTo>
                  <a:pt x="5541" y="2508"/>
                  <a:pt x="4976" y="2049"/>
                  <a:pt x="4280" y="2049"/>
                </a:cubicBezTo>
                <a:close/>
                <a:moveTo>
                  <a:pt x="16954" y="3074"/>
                </a:moveTo>
                <a:cubicBezTo>
                  <a:pt x="16430" y="3074"/>
                  <a:pt x="16003" y="3420"/>
                  <a:pt x="16003" y="3846"/>
                </a:cubicBezTo>
                <a:cubicBezTo>
                  <a:pt x="16003" y="4272"/>
                  <a:pt x="16430" y="4619"/>
                  <a:pt x="16954" y="4619"/>
                </a:cubicBezTo>
                <a:cubicBezTo>
                  <a:pt x="17479" y="4619"/>
                  <a:pt x="17905" y="4272"/>
                  <a:pt x="17905" y="3846"/>
                </a:cubicBezTo>
                <a:cubicBezTo>
                  <a:pt x="17905" y="3420"/>
                  <a:pt x="17479" y="3074"/>
                  <a:pt x="16954" y="3074"/>
                </a:cubicBezTo>
                <a:close/>
                <a:moveTo>
                  <a:pt x="951" y="3494"/>
                </a:moveTo>
                <a:cubicBezTo>
                  <a:pt x="634" y="3564"/>
                  <a:pt x="339" y="3736"/>
                  <a:pt x="165" y="3981"/>
                </a:cubicBezTo>
                <a:cubicBezTo>
                  <a:pt x="-183" y="4469"/>
                  <a:pt x="39" y="5109"/>
                  <a:pt x="641" y="5392"/>
                </a:cubicBezTo>
                <a:cubicBezTo>
                  <a:pt x="1242" y="5674"/>
                  <a:pt x="2567" y="5746"/>
                  <a:pt x="2915" y="5257"/>
                </a:cubicBezTo>
                <a:cubicBezTo>
                  <a:pt x="3263" y="4769"/>
                  <a:pt x="2503" y="3877"/>
                  <a:pt x="1902" y="3594"/>
                </a:cubicBezTo>
                <a:cubicBezTo>
                  <a:pt x="1601" y="3453"/>
                  <a:pt x="1267" y="3423"/>
                  <a:pt x="951" y="3494"/>
                </a:cubicBezTo>
                <a:close/>
                <a:moveTo>
                  <a:pt x="7629" y="3494"/>
                </a:moveTo>
                <a:cubicBezTo>
                  <a:pt x="7313" y="3423"/>
                  <a:pt x="6958" y="3453"/>
                  <a:pt x="6658" y="3594"/>
                </a:cubicBezTo>
                <a:cubicBezTo>
                  <a:pt x="6056" y="3877"/>
                  <a:pt x="5296" y="4769"/>
                  <a:pt x="5644" y="5257"/>
                </a:cubicBezTo>
                <a:cubicBezTo>
                  <a:pt x="5993" y="5746"/>
                  <a:pt x="7317" y="5675"/>
                  <a:pt x="7919" y="5392"/>
                </a:cubicBezTo>
                <a:cubicBezTo>
                  <a:pt x="8520" y="5109"/>
                  <a:pt x="8743" y="4469"/>
                  <a:pt x="8394" y="3981"/>
                </a:cubicBezTo>
                <a:cubicBezTo>
                  <a:pt x="8220" y="3736"/>
                  <a:pt x="7946" y="3564"/>
                  <a:pt x="7629" y="3494"/>
                </a:cubicBezTo>
                <a:close/>
                <a:moveTo>
                  <a:pt x="14535" y="4132"/>
                </a:moveTo>
                <a:cubicBezTo>
                  <a:pt x="14084" y="4125"/>
                  <a:pt x="13616" y="4226"/>
                  <a:pt x="13315" y="4367"/>
                </a:cubicBezTo>
                <a:cubicBezTo>
                  <a:pt x="12714" y="4650"/>
                  <a:pt x="12491" y="5289"/>
                  <a:pt x="12840" y="5778"/>
                </a:cubicBezTo>
                <a:cubicBezTo>
                  <a:pt x="13188" y="6267"/>
                  <a:pt x="13975" y="6447"/>
                  <a:pt x="14576" y="6164"/>
                </a:cubicBezTo>
                <a:cubicBezTo>
                  <a:pt x="15178" y="5881"/>
                  <a:pt x="15938" y="4990"/>
                  <a:pt x="15590" y="4501"/>
                </a:cubicBezTo>
                <a:cubicBezTo>
                  <a:pt x="15415" y="4257"/>
                  <a:pt x="14986" y="4138"/>
                  <a:pt x="14535" y="4132"/>
                </a:cubicBezTo>
                <a:close/>
                <a:moveTo>
                  <a:pt x="19353" y="4132"/>
                </a:moveTo>
                <a:cubicBezTo>
                  <a:pt x="18902" y="4138"/>
                  <a:pt x="18472" y="4257"/>
                  <a:pt x="18298" y="4501"/>
                </a:cubicBezTo>
                <a:cubicBezTo>
                  <a:pt x="17950" y="4990"/>
                  <a:pt x="18710" y="5881"/>
                  <a:pt x="19311" y="6164"/>
                </a:cubicBezTo>
                <a:cubicBezTo>
                  <a:pt x="19913" y="6447"/>
                  <a:pt x="20721" y="6267"/>
                  <a:pt x="21069" y="5778"/>
                </a:cubicBezTo>
                <a:cubicBezTo>
                  <a:pt x="21417" y="5289"/>
                  <a:pt x="21195" y="4650"/>
                  <a:pt x="20593" y="4367"/>
                </a:cubicBezTo>
                <a:cubicBezTo>
                  <a:pt x="20293" y="4226"/>
                  <a:pt x="19804" y="4125"/>
                  <a:pt x="19353" y="4132"/>
                </a:cubicBezTo>
                <a:close/>
                <a:moveTo>
                  <a:pt x="4280" y="5140"/>
                </a:moveTo>
                <a:cubicBezTo>
                  <a:pt x="3755" y="5140"/>
                  <a:pt x="3329" y="5486"/>
                  <a:pt x="3329" y="5912"/>
                </a:cubicBezTo>
                <a:cubicBezTo>
                  <a:pt x="3329" y="6338"/>
                  <a:pt x="3755" y="6685"/>
                  <a:pt x="4280" y="6685"/>
                </a:cubicBezTo>
                <a:cubicBezTo>
                  <a:pt x="4804" y="6685"/>
                  <a:pt x="5231" y="6338"/>
                  <a:pt x="5231" y="5912"/>
                </a:cubicBezTo>
                <a:cubicBezTo>
                  <a:pt x="5231" y="5486"/>
                  <a:pt x="4804" y="5140"/>
                  <a:pt x="4280" y="5140"/>
                </a:cubicBezTo>
                <a:close/>
                <a:moveTo>
                  <a:pt x="16954" y="5140"/>
                </a:moveTo>
                <a:cubicBezTo>
                  <a:pt x="16258" y="5140"/>
                  <a:pt x="15672" y="6119"/>
                  <a:pt x="15672" y="6685"/>
                </a:cubicBezTo>
                <a:cubicBezTo>
                  <a:pt x="15672" y="7251"/>
                  <a:pt x="16258" y="7710"/>
                  <a:pt x="16954" y="7710"/>
                </a:cubicBezTo>
                <a:cubicBezTo>
                  <a:pt x="17651" y="7710"/>
                  <a:pt x="18215" y="7251"/>
                  <a:pt x="18215" y="6685"/>
                </a:cubicBezTo>
                <a:cubicBezTo>
                  <a:pt x="18216" y="6119"/>
                  <a:pt x="17651" y="5140"/>
                  <a:pt x="16954" y="5140"/>
                </a:cubicBezTo>
                <a:close/>
                <a:moveTo>
                  <a:pt x="1881" y="6198"/>
                </a:moveTo>
                <a:cubicBezTo>
                  <a:pt x="1430" y="6191"/>
                  <a:pt x="941" y="6275"/>
                  <a:pt x="641" y="6416"/>
                </a:cubicBezTo>
                <a:cubicBezTo>
                  <a:pt x="39" y="6699"/>
                  <a:pt x="-183" y="7355"/>
                  <a:pt x="165" y="7844"/>
                </a:cubicBezTo>
                <a:cubicBezTo>
                  <a:pt x="513" y="8332"/>
                  <a:pt x="1301" y="8513"/>
                  <a:pt x="1902" y="8230"/>
                </a:cubicBezTo>
                <a:cubicBezTo>
                  <a:pt x="2503" y="7947"/>
                  <a:pt x="3263" y="7039"/>
                  <a:pt x="2915" y="6551"/>
                </a:cubicBezTo>
                <a:cubicBezTo>
                  <a:pt x="2741" y="6306"/>
                  <a:pt x="2332" y="6204"/>
                  <a:pt x="1881" y="6198"/>
                </a:cubicBezTo>
                <a:close/>
                <a:moveTo>
                  <a:pt x="6699" y="6198"/>
                </a:moveTo>
                <a:cubicBezTo>
                  <a:pt x="6248" y="6204"/>
                  <a:pt x="5818" y="6306"/>
                  <a:pt x="5644" y="6551"/>
                </a:cubicBezTo>
                <a:cubicBezTo>
                  <a:pt x="5296" y="7039"/>
                  <a:pt x="6056" y="7947"/>
                  <a:pt x="6658" y="8230"/>
                </a:cubicBezTo>
                <a:cubicBezTo>
                  <a:pt x="7259" y="8513"/>
                  <a:pt x="8046" y="8332"/>
                  <a:pt x="8394" y="7844"/>
                </a:cubicBezTo>
                <a:cubicBezTo>
                  <a:pt x="8742" y="7355"/>
                  <a:pt x="8520" y="6699"/>
                  <a:pt x="7919" y="6416"/>
                </a:cubicBezTo>
                <a:cubicBezTo>
                  <a:pt x="7618" y="6275"/>
                  <a:pt x="7150" y="6191"/>
                  <a:pt x="6699" y="6198"/>
                </a:cubicBezTo>
                <a:close/>
                <a:moveTo>
                  <a:pt x="14535" y="6450"/>
                </a:moveTo>
                <a:cubicBezTo>
                  <a:pt x="14373" y="6453"/>
                  <a:pt x="14212" y="6498"/>
                  <a:pt x="14101" y="6601"/>
                </a:cubicBezTo>
                <a:cubicBezTo>
                  <a:pt x="13278" y="7321"/>
                  <a:pt x="11492" y="9126"/>
                  <a:pt x="11144" y="11337"/>
                </a:cubicBezTo>
                <a:lnTo>
                  <a:pt x="9035" y="11337"/>
                </a:lnTo>
                <a:cubicBezTo>
                  <a:pt x="8782" y="10515"/>
                  <a:pt x="8368" y="10025"/>
                  <a:pt x="7133" y="8919"/>
                </a:cubicBezTo>
                <a:cubicBezTo>
                  <a:pt x="6911" y="8713"/>
                  <a:pt x="6497" y="8680"/>
                  <a:pt x="6244" y="8885"/>
                </a:cubicBezTo>
                <a:cubicBezTo>
                  <a:pt x="5991" y="9065"/>
                  <a:pt x="5970" y="9402"/>
                  <a:pt x="6223" y="9607"/>
                </a:cubicBezTo>
                <a:cubicBezTo>
                  <a:pt x="7173" y="10456"/>
                  <a:pt x="7543" y="10841"/>
                  <a:pt x="7733" y="11304"/>
                </a:cubicBezTo>
                <a:lnTo>
                  <a:pt x="5107" y="11304"/>
                </a:lnTo>
                <a:cubicBezTo>
                  <a:pt x="4410" y="11304"/>
                  <a:pt x="3846" y="11780"/>
                  <a:pt x="3846" y="12345"/>
                </a:cubicBezTo>
                <a:lnTo>
                  <a:pt x="3846" y="13370"/>
                </a:lnTo>
                <a:lnTo>
                  <a:pt x="18402" y="13370"/>
                </a:lnTo>
                <a:lnTo>
                  <a:pt x="18402" y="12345"/>
                </a:lnTo>
                <a:cubicBezTo>
                  <a:pt x="18370" y="11780"/>
                  <a:pt x="17795" y="11304"/>
                  <a:pt x="17099" y="11304"/>
                </a:cubicBezTo>
                <a:lnTo>
                  <a:pt x="12426" y="11304"/>
                </a:lnTo>
                <a:cubicBezTo>
                  <a:pt x="12679" y="9967"/>
                  <a:pt x="13618" y="8524"/>
                  <a:pt x="15011" y="7290"/>
                </a:cubicBezTo>
                <a:cubicBezTo>
                  <a:pt x="15232" y="7084"/>
                  <a:pt x="15243" y="6764"/>
                  <a:pt x="14990" y="6584"/>
                </a:cubicBezTo>
                <a:cubicBezTo>
                  <a:pt x="14863" y="6494"/>
                  <a:pt x="14697" y="6447"/>
                  <a:pt x="14535" y="6450"/>
                </a:cubicBezTo>
                <a:close/>
                <a:moveTo>
                  <a:pt x="4280" y="7189"/>
                </a:moveTo>
                <a:cubicBezTo>
                  <a:pt x="3583" y="7189"/>
                  <a:pt x="3019" y="8168"/>
                  <a:pt x="3019" y="8734"/>
                </a:cubicBezTo>
                <a:cubicBezTo>
                  <a:pt x="3018" y="9300"/>
                  <a:pt x="3583" y="9759"/>
                  <a:pt x="4280" y="9759"/>
                </a:cubicBezTo>
                <a:cubicBezTo>
                  <a:pt x="4976" y="9759"/>
                  <a:pt x="5541" y="9300"/>
                  <a:pt x="5541" y="8734"/>
                </a:cubicBezTo>
                <a:cubicBezTo>
                  <a:pt x="5541" y="8168"/>
                  <a:pt x="4976" y="7189"/>
                  <a:pt x="4280" y="7189"/>
                </a:cubicBezTo>
                <a:close/>
                <a:moveTo>
                  <a:pt x="5086" y="14394"/>
                </a:moveTo>
                <a:lnTo>
                  <a:pt x="6471" y="20743"/>
                </a:lnTo>
                <a:cubicBezTo>
                  <a:pt x="6566" y="21232"/>
                  <a:pt x="7111" y="21600"/>
                  <a:pt x="7712" y="21600"/>
                </a:cubicBezTo>
                <a:lnTo>
                  <a:pt x="14452" y="21600"/>
                </a:lnTo>
                <a:cubicBezTo>
                  <a:pt x="15054" y="21600"/>
                  <a:pt x="15577" y="21232"/>
                  <a:pt x="15672" y="20743"/>
                </a:cubicBezTo>
                <a:lnTo>
                  <a:pt x="17099" y="14394"/>
                </a:lnTo>
                <a:lnTo>
                  <a:pt x="5086" y="1439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" name="Freeform 110"/>
          <p:cNvSpPr/>
          <p:nvPr/>
        </p:nvSpPr>
        <p:spPr>
          <a:xfrm>
            <a:off x="2668220" y="4369670"/>
            <a:ext cx="431404" cy="4810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38" y="0"/>
                </a:moveTo>
                <a:cubicBezTo>
                  <a:pt x="5492" y="0"/>
                  <a:pt x="4650" y="756"/>
                  <a:pt x="4650" y="1693"/>
                </a:cubicBezTo>
                <a:cubicBezTo>
                  <a:pt x="4650" y="2630"/>
                  <a:pt x="5492" y="3386"/>
                  <a:pt x="6538" y="3386"/>
                </a:cubicBezTo>
                <a:cubicBezTo>
                  <a:pt x="7583" y="3386"/>
                  <a:pt x="8425" y="2630"/>
                  <a:pt x="8425" y="1693"/>
                </a:cubicBezTo>
                <a:cubicBezTo>
                  <a:pt x="8425" y="756"/>
                  <a:pt x="7583" y="0"/>
                  <a:pt x="6538" y="0"/>
                </a:cubicBezTo>
                <a:close/>
                <a:moveTo>
                  <a:pt x="17944" y="1907"/>
                </a:moveTo>
                <a:cubicBezTo>
                  <a:pt x="16731" y="1907"/>
                  <a:pt x="15738" y="2779"/>
                  <a:pt x="15738" y="3867"/>
                </a:cubicBezTo>
                <a:cubicBezTo>
                  <a:pt x="15738" y="4955"/>
                  <a:pt x="16731" y="5846"/>
                  <a:pt x="17944" y="5846"/>
                </a:cubicBezTo>
                <a:cubicBezTo>
                  <a:pt x="19157" y="5846"/>
                  <a:pt x="20130" y="4955"/>
                  <a:pt x="20130" y="3867"/>
                </a:cubicBezTo>
                <a:cubicBezTo>
                  <a:pt x="20130" y="2779"/>
                  <a:pt x="19157" y="1907"/>
                  <a:pt x="17944" y="1907"/>
                </a:cubicBezTo>
                <a:close/>
                <a:moveTo>
                  <a:pt x="1351" y="2228"/>
                </a:moveTo>
                <a:cubicBezTo>
                  <a:pt x="847" y="2228"/>
                  <a:pt x="457" y="2595"/>
                  <a:pt x="457" y="3048"/>
                </a:cubicBezTo>
                <a:cubicBezTo>
                  <a:pt x="457" y="3500"/>
                  <a:pt x="847" y="3867"/>
                  <a:pt x="1351" y="3867"/>
                </a:cubicBezTo>
                <a:cubicBezTo>
                  <a:pt x="1855" y="3867"/>
                  <a:pt x="2265" y="3500"/>
                  <a:pt x="2265" y="3048"/>
                </a:cubicBezTo>
                <a:cubicBezTo>
                  <a:pt x="2265" y="2595"/>
                  <a:pt x="1855" y="2228"/>
                  <a:pt x="1351" y="2228"/>
                </a:cubicBezTo>
                <a:close/>
                <a:moveTo>
                  <a:pt x="12320" y="5650"/>
                </a:moveTo>
                <a:cubicBezTo>
                  <a:pt x="9800" y="5650"/>
                  <a:pt x="7750" y="7470"/>
                  <a:pt x="7750" y="9731"/>
                </a:cubicBezTo>
                <a:cubicBezTo>
                  <a:pt x="7750" y="9821"/>
                  <a:pt x="7750" y="9920"/>
                  <a:pt x="7750" y="10016"/>
                </a:cubicBezTo>
                <a:cubicBezTo>
                  <a:pt x="10007" y="9031"/>
                  <a:pt x="12732" y="9863"/>
                  <a:pt x="13830" y="11887"/>
                </a:cubicBezTo>
                <a:cubicBezTo>
                  <a:pt x="14091" y="12367"/>
                  <a:pt x="14231" y="12887"/>
                  <a:pt x="14268" y="13420"/>
                </a:cubicBezTo>
                <a:cubicBezTo>
                  <a:pt x="16539" y="12441"/>
                  <a:pt x="17505" y="10004"/>
                  <a:pt x="16414" y="7966"/>
                </a:cubicBezTo>
                <a:cubicBezTo>
                  <a:pt x="15656" y="6552"/>
                  <a:pt x="14069" y="5654"/>
                  <a:pt x="12320" y="5650"/>
                </a:cubicBezTo>
                <a:close/>
                <a:moveTo>
                  <a:pt x="3636" y="5774"/>
                </a:moveTo>
                <a:cubicBezTo>
                  <a:pt x="2124" y="5774"/>
                  <a:pt x="914" y="6877"/>
                  <a:pt x="914" y="8234"/>
                </a:cubicBezTo>
                <a:cubicBezTo>
                  <a:pt x="914" y="9590"/>
                  <a:pt x="2124" y="10693"/>
                  <a:pt x="3636" y="10693"/>
                </a:cubicBezTo>
                <a:cubicBezTo>
                  <a:pt x="5149" y="10693"/>
                  <a:pt x="6379" y="9590"/>
                  <a:pt x="6379" y="8234"/>
                </a:cubicBezTo>
                <a:cubicBezTo>
                  <a:pt x="6379" y="6877"/>
                  <a:pt x="5149" y="5774"/>
                  <a:pt x="3636" y="5774"/>
                </a:cubicBezTo>
                <a:close/>
                <a:moveTo>
                  <a:pt x="4093" y="6737"/>
                </a:moveTo>
                <a:cubicBezTo>
                  <a:pt x="4766" y="6737"/>
                  <a:pt x="5325" y="7221"/>
                  <a:pt x="5325" y="7824"/>
                </a:cubicBezTo>
                <a:cubicBezTo>
                  <a:pt x="5325" y="7974"/>
                  <a:pt x="5176" y="8109"/>
                  <a:pt x="5008" y="8109"/>
                </a:cubicBezTo>
                <a:cubicBezTo>
                  <a:pt x="4840" y="8109"/>
                  <a:pt x="4709" y="7975"/>
                  <a:pt x="4709" y="7824"/>
                </a:cubicBezTo>
                <a:cubicBezTo>
                  <a:pt x="4709" y="7522"/>
                  <a:pt x="4430" y="7289"/>
                  <a:pt x="4093" y="7289"/>
                </a:cubicBezTo>
                <a:cubicBezTo>
                  <a:pt x="3925" y="7289"/>
                  <a:pt x="3795" y="7155"/>
                  <a:pt x="3795" y="7004"/>
                </a:cubicBezTo>
                <a:cubicBezTo>
                  <a:pt x="3795" y="6853"/>
                  <a:pt x="3925" y="6737"/>
                  <a:pt x="4093" y="6737"/>
                </a:cubicBezTo>
                <a:close/>
                <a:moveTo>
                  <a:pt x="12916" y="6737"/>
                </a:moveTo>
                <a:cubicBezTo>
                  <a:pt x="14429" y="6737"/>
                  <a:pt x="15658" y="7840"/>
                  <a:pt x="15659" y="9196"/>
                </a:cubicBezTo>
                <a:cubicBezTo>
                  <a:pt x="15659" y="9347"/>
                  <a:pt x="15528" y="9463"/>
                  <a:pt x="15360" y="9463"/>
                </a:cubicBezTo>
                <a:cubicBezTo>
                  <a:pt x="15192" y="9463"/>
                  <a:pt x="15042" y="9347"/>
                  <a:pt x="15042" y="9196"/>
                </a:cubicBezTo>
                <a:cubicBezTo>
                  <a:pt x="15042" y="8141"/>
                  <a:pt x="14092" y="7289"/>
                  <a:pt x="12916" y="7289"/>
                </a:cubicBezTo>
                <a:cubicBezTo>
                  <a:pt x="12748" y="7289"/>
                  <a:pt x="12618" y="7155"/>
                  <a:pt x="12618" y="7004"/>
                </a:cubicBezTo>
                <a:cubicBezTo>
                  <a:pt x="12618" y="6853"/>
                  <a:pt x="12748" y="6737"/>
                  <a:pt x="12916" y="6737"/>
                </a:cubicBezTo>
                <a:close/>
                <a:moveTo>
                  <a:pt x="9737" y="10141"/>
                </a:moveTo>
                <a:cubicBezTo>
                  <a:pt x="7553" y="10141"/>
                  <a:pt x="5763" y="11728"/>
                  <a:pt x="5763" y="13687"/>
                </a:cubicBezTo>
                <a:cubicBezTo>
                  <a:pt x="5763" y="15646"/>
                  <a:pt x="7553" y="17234"/>
                  <a:pt x="9737" y="17234"/>
                </a:cubicBezTo>
                <a:cubicBezTo>
                  <a:pt x="11921" y="17234"/>
                  <a:pt x="13691" y="15646"/>
                  <a:pt x="13691" y="13687"/>
                </a:cubicBezTo>
                <a:cubicBezTo>
                  <a:pt x="13691" y="11728"/>
                  <a:pt x="11921" y="10141"/>
                  <a:pt x="9737" y="10141"/>
                </a:cubicBezTo>
                <a:close/>
                <a:moveTo>
                  <a:pt x="10333" y="11246"/>
                </a:moveTo>
                <a:cubicBezTo>
                  <a:pt x="11509" y="11246"/>
                  <a:pt x="12459" y="12098"/>
                  <a:pt x="12459" y="13152"/>
                </a:cubicBezTo>
                <a:cubicBezTo>
                  <a:pt x="12459" y="13303"/>
                  <a:pt x="12329" y="13420"/>
                  <a:pt x="12161" y="13420"/>
                </a:cubicBezTo>
                <a:cubicBezTo>
                  <a:pt x="11993" y="13420"/>
                  <a:pt x="11863" y="13303"/>
                  <a:pt x="11863" y="13152"/>
                </a:cubicBezTo>
                <a:cubicBezTo>
                  <a:pt x="11863" y="12399"/>
                  <a:pt x="11173" y="11780"/>
                  <a:pt x="10333" y="11780"/>
                </a:cubicBezTo>
                <a:cubicBezTo>
                  <a:pt x="10165" y="11780"/>
                  <a:pt x="10035" y="11664"/>
                  <a:pt x="10035" y="11513"/>
                </a:cubicBezTo>
                <a:cubicBezTo>
                  <a:pt x="10035" y="11362"/>
                  <a:pt x="10165" y="11246"/>
                  <a:pt x="10333" y="11246"/>
                </a:cubicBezTo>
                <a:close/>
                <a:moveTo>
                  <a:pt x="19613" y="12867"/>
                </a:moveTo>
                <a:cubicBezTo>
                  <a:pt x="19109" y="12867"/>
                  <a:pt x="18699" y="13235"/>
                  <a:pt x="18699" y="13687"/>
                </a:cubicBezTo>
                <a:cubicBezTo>
                  <a:pt x="18699" y="14139"/>
                  <a:pt x="19109" y="14507"/>
                  <a:pt x="19613" y="14507"/>
                </a:cubicBezTo>
                <a:cubicBezTo>
                  <a:pt x="20117" y="14507"/>
                  <a:pt x="20527" y="14139"/>
                  <a:pt x="20527" y="13687"/>
                </a:cubicBezTo>
                <a:cubicBezTo>
                  <a:pt x="20527" y="13235"/>
                  <a:pt x="20117" y="12867"/>
                  <a:pt x="19613" y="12867"/>
                </a:cubicBezTo>
                <a:close/>
                <a:moveTo>
                  <a:pt x="2424" y="15879"/>
                </a:moveTo>
                <a:cubicBezTo>
                  <a:pt x="1080" y="15879"/>
                  <a:pt x="0" y="16848"/>
                  <a:pt x="0" y="18053"/>
                </a:cubicBezTo>
                <a:cubicBezTo>
                  <a:pt x="0" y="19259"/>
                  <a:pt x="1080" y="20246"/>
                  <a:pt x="2424" y="20246"/>
                </a:cubicBezTo>
                <a:cubicBezTo>
                  <a:pt x="3768" y="20246"/>
                  <a:pt x="4868" y="19259"/>
                  <a:pt x="4868" y="18053"/>
                </a:cubicBezTo>
                <a:cubicBezTo>
                  <a:pt x="4868" y="16848"/>
                  <a:pt x="3768" y="15879"/>
                  <a:pt x="2424" y="15879"/>
                </a:cubicBezTo>
                <a:close/>
                <a:moveTo>
                  <a:pt x="18560" y="16147"/>
                </a:moveTo>
                <a:cubicBezTo>
                  <a:pt x="16879" y="16147"/>
                  <a:pt x="15500" y="17366"/>
                  <a:pt x="15500" y="18873"/>
                </a:cubicBezTo>
                <a:cubicBezTo>
                  <a:pt x="15500" y="20380"/>
                  <a:pt x="16879" y="21600"/>
                  <a:pt x="18560" y="21600"/>
                </a:cubicBezTo>
                <a:cubicBezTo>
                  <a:pt x="20240" y="21600"/>
                  <a:pt x="21600" y="20380"/>
                  <a:pt x="21600" y="18873"/>
                </a:cubicBezTo>
                <a:cubicBezTo>
                  <a:pt x="21600" y="17366"/>
                  <a:pt x="20240" y="16147"/>
                  <a:pt x="18560" y="16147"/>
                </a:cubicBezTo>
                <a:close/>
                <a:moveTo>
                  <a:pt x="18997" y="17198"/>
                </a:moveTo>
                <a:cubicBezTo>
                  <a:pt x="19781" y="17200"/>
                  <a:pt x="20426" y="17760"/>
                  <a:pt x="20428" y="18463"/>
                </a:cubicBezTo>
                <a:cubicBezTo>
                  <a:pt x="20426" y="18639"/>
                  <a:pt x="20266" y="18783"/>
                  <a:pt x="20070" y="18784"/>
                </a:cubicBezTo>
                <a:cubicBezTo>
                  <a:pt x="19874" y="18783"/>
                  <a:pt x="19714" y="18639"/>
                  <a:pt x="19712" y="18463"/>
                </a:cubicBezTo>
                <a:cubicBezTo>
                  <a:pt x="19712" y="18112"/>
                  <a:pt x="19388" y="17840"/>
                  <a:pt x="18997" y="17840"/>
                </a:cubicBezTo>
                <a:cubicBezTo>
                  <a:pt x="18800" y="17840"/>
                  <a:pt x="18659" y="17695"/>
                  <a:pt x="18659" y="17519"/>
                </a:cubicBezTo>
                <a:cubicBezTo>
                  <a:pt x="18659" y="17342"/>
                  <a:pt x="18800" y="17198"/>
                  <a:pt x="18997" y="17198"/>
                </a:cubicBezTo>
                <a:close/>
                <a:moveTo>
                  <a:pt x="7452" y="18873"/>
                </a:moveTo>
                <a:cubicBezTo>
                  <a:pt x="6948" y="18873"/>
                  <a:pt x="6538" y="19241"/>
                  <a:pt x="6538" y="19693"/>
                </a:cubicBezTo>
                <a:cubicBezTo>
                  <a:pt x="6538" y="20145"/>
                  <a:pt x="6948" y="20513"/>
                  <a:pt x="7452" y="20513"/>
                </a:cubicBezTo>
                <a:cubicBezTo>
                  <a:pt x="7956" y="20513"/>
                  <a:pt x="8366" y="20145"/>
                  <a:pt x="8366" y="19693"/>
                </a:cubicBezTo>
                <a:cubicBezTo>
                  <a:pt x="8366" y="19241"/>
                  <a:pt x="7956" y="18873"/>
                  <a:pt x="7452" y="1887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" name="TextBox 34"/>
          <p:cNvSpPr txBox="1"/>
          <p:nvPr/>
        </p:nvSpPr>
        <p:spPr>
          <a:xfrm>
            <a:off x="2037220" y="1497989"/>
            <a:ext cx="666726" cy="98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6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A</a:t>
            </a:r>
          </a:p>
        </p:txBody>
      </p:sp>
      <p:sp>
        <p:nvSpPr>
          <p:cNvPr id="51" name="TextBox 34"/>
          <p:cNvSpPr txBox="1"/>
          <p:nvPr/>
        </p:nvSpPr>
        <p:spPr>
          <a:xfrm>
            <a:off x="3253525" y="2733478"/>
            <a:ext cx="666726" cy="98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6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B</a:t>
            </a:r>
          </a:p>
        </p:txBody>
      </p:sp>
      <p:sp>
        <p:nvSpPr>
          <p:cNvPr id="52" name="TextBox 34"/>
          <p:cNvSpPr txBox="1"/>
          <p:nvPr/>
        </p:nvSpPr>
        <p:spPr>
          <a:xfrm>
            <a:off x="3141959" y="4369670"/>
            <a:ext cx="666726" cy="980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6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rPr dirty="0"/>
              <a:t>C</a:t>
            </a:r>
          </a:p>
        </p:txBody>
      </p:sp>
      <p:grpSp>
        <p:nvGrpSpPr>
          <p:cNvPr id="54" name="Group"/>
          <p:cNvGrpSpPr/>
          <p:nvPr/>
        </p:nvGrpSpPr>
        <p:grpSpPr>
          <a:xfrm>
            <a:off x="702351" y="3817698"/>
            <a:ext cx="1711202" cy="570526"/>
            <a:chOff x="0" y="41945"/>
            <a:chExt cx="1711200" cy="570525"/>
          </a:xfrm>
        </p:grpSpPr>
        <p:sp>
          <p:nvSpPr>
            <p:cNvPr id="55" name="TextBox 52"/>
            <p:cNvSpPr txBox="1"/>
            <p:nvPr/>
          </p:nvSpPr>
          <p:spPr>
            <a:xfrm>
              <a:off x="146809" y="320084"/>
              <a:ext cx="1417584" cy="292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300">
                  <a:solidFill>
                    <a:srgbClr val="000000"/>
                  </a:solidFill>
                </a:defRPr>
              </a:lvl1pPr>
            </a:lstStyle>
            <a:p>
              <a:endParaRPr dirty="0"/>
            </a:p>
          </p:txBody>
        </p:sp>
        <p:sp>
          <p:nvSpPr>
            <p:cNvPr id="56" name="TextBox 52"/>
            <p:cNvSpPr txBox="1"/>
            <p:nvPr/>
          </p:nvSpPr>
          <p:spPr>
            <a:xfrm>
              <a:off x="0" y="41945"/>
              <a:ext cx="1711200" cy="415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100">
                  <a:solidFill>
                    <a:srgbClr val="000000"/>
                  </a:solidFill>
                </a:defRPr>
              </a:lvl1pPr>
            </a:lstStyle>
            <a:p>
              <a:r>
                <a:rPr lang="en-US" dirty="0"/>
                <a:t>Clustering</a:t>
              </a:r>
              <a:endParaRPr dirty="0"/>
            </a:p>
          </p:txBody>
        </p:sp>
        <p:grpSp>
          <p:nvGrpSpPr>
            <p:cNvPr id="57" name="Group"/>
            <p:cNvGrpSpPr/>
            <p:nvPr/>
          </p:nvGrpSpPr>
          <p:grpSpPr>
            <a:xfrm>
              <a:off x="233525" y="69684"/>
              <a:ext cx="1244152" cy="486929"/>
              <a:chOff x="0" y="0"/>
              <a:chExt cx="1244151" cy="486928"/>
            </a:xfrm>
          </p:grpSpPr>
          <p:sp>
            <p:nvSpPr>
              <p:cNvPr id="58" name="Line"/>
              <p:cNvSpPr/>
              <p:nvPr/>
            </p:nvSpPr>
            <p:spPr>
              <a:xfrm>
                <a:off x="0" y="0"/>
                <a:ext cx="1244152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9" name="Line"/>
              <p:cNvSpPr/>
              <p:nvPr/>
            </p:nvSpPr>
            <p:spPr>
              <a:xfrm>
                <a:off x="0" y="486928"/>
                <a:ext cx="1244152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19</a:t>
            </a:fld>
            <a:endParaRPr lang="zh-CN" altLang="en-US"/>
          </a:p>
        </p:txBody>
      </p:sp>
      <p:grpSp>
        <p:nvGrpSpPr>
          <p:cNvPr id="44" name="Group 43"/>
          <p:cNvGrpSpPr/>
          <p:nvPr/>
        </p:nvGrpSpPr>
        <p:grpSpPr>
          <a:xfrm>
            <a:off x="-1980728" y="133736"/>
            <a:ext cx="8162877" cy="723128"/>
            <a:chOff x="-1975559" y="-4107721"/>
            <a:chExt cx="8162877" cy="723128"/>
          </a:xfrm>
        </p:grpSpPr>
        <p:sp>
          <p:nvSpPr>
            <p:cNvPr id="45" name="Pie 44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9" name="Group 48"/>
            <p:cNvGrpSpPr/>
            <p:nvPr/>
          </p:nvGrpSpPr>
          <p:grpSpPr>
            <a:xfrm>
              <a:off x="-1975559" y="-4107721"/>
              <a:ext cx="8162877" cy="707886"/>
              <a:chOff x="-2154963" y="-4249078"/>
              <a:chExt cx="8162877" cy="707886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0" name="TextBox 59"/>
              <p:cNvSpPr txBox="1"/>
              <p:nvPr/>
            </p:nvSpPr>
            <p:spPr>
              <a:xfrm>
                <a:off x="-2154963" y="-4089934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Modified Clustering 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287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6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4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6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2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2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"/>
                            </p:stCondLst>
                            <p:childTnLst>
                              <p:par>
                                <p:cTn id="9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6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8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4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600"/>
                            </p:stCondLst>
                            <p:childTnLst>
                              <p:par>
                                <p:cTn id="1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2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800"/>
                            </p:stCondLst>
                            <p:childTnLst>
                              <p:par>
                                <p:cTn id="1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5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400"/>
                            </p:stCondLst>
                            <p:childTnLst>
                              <p:par>
                                <p:cTn id="12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9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dvAuto="0"/>
      <p:bldP spid="12" grpId="0" animBg="1" advAuto="0"/>
      <p:bldP spid="14" grpId="0" animBg="1" advAuto="0"/>
      <p:bldP spid="17" grpId="0" animBg="1" advAuto="0"/>
      <p:bldP spid="19" grpId="0" animBg="1" advAuto="0"/>
      <p:bldP spid="20" grpId="0" animBg="1" advAuto="0"/>
      <p:bldP spid="21" grpId="0" animBg="1" advAuto="0"/>
      <p:bldP spid="22" grpId="0" animBg="1" advAuto="0"/>
      <p:bldP spid="23" grpId="0" animBg="1" advAuto="0"/>
      <p:bldP spid="24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4" grpId="0" animBg="1" advAuto="0"/>
      <p:bldP spid="35" grpId="0" animBg="1" advAuto="0"/>
      <p:bldP spid="36" grpId="0" animBg="1" advAuto="0"/>
      <p:bldP spid="37" grpId="0" animBg="1" advAuto="0"/>
      <p:bldP spid="38" grpId="0" animBg="1" advAuto="0"/>
      <p:bldP spid="39" grpId="0" animBg="1" advAuto="0"/>
      <p:bldP spid="40" grpId="0" animBg="1" advAuto="0"/>
      <p:bldP spid="42" grpId="0" animBg="1" advAuto="0"/>
      <p:bldP spid="46" grpId="0" animBg="1" advAuto="0"/>
      <p:bldP spid="47" grpId="0" animBg="1" advAuto="0"/>
      <p:bldP spid="48" grpId="0" animBg="1" advAuto="0"/>
      <p:bldP spid="50" grpId="0" animBg="1" advAuto="0"/>
      <p:bldP spid="51" grpId="0" animBg="1" advAuto="0"/>
      <p:bldP spid="52" grpId="0" animBg="1" advAuto="0"/>
      <p:bldP spid="5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8" name="Rectangle 27"/>
          <p:cNvSpPr/>
          <p:nvPr/>
        </p:nvSpPr>
        <p:spPr>
          <a:xfrm>
            <a:off x="212784" y="0"/>
            <a:ext cx="893121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Contents</a:t>
            </a:r>
          </a:p>
        </p:txBody>
      </p:sp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272955" y="5754414"/>
            <a:ext cx="8529851" cy="100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 defTabSz="801688">
              <a:spcBef>
                <a:spcPct val="20000"/>
              </a:spcBef>
            </a:pPr>
            <a:endParaRPr lang="en-US" sz="12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" name="Diagram 29"/>
          <p:cNvGraphicFramePr/>
          <p:nvPr>
            <p:extLst>
              <p:ext uri="{D42A27DB-BD31-4B8C-83A1-F6EECF244321}">
                <p14:modId xmlns:p14="http://schemas.microsoft.com/office/powerpoint/2010/main" val="2838399674"/>
              </p:ext>
            </p:extLst>
          </p:nvPr>
        </p:nvGraphicFramePr>
        <p:xfrm>
          <a:off x="1709390" y="919705"/>
          <a:ext cx="5725219" cy="613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8F8836AC-9362-4B26-A0CC-882200E9A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graphicEl>
                                              <a:dgm id="{8F8836AC-9362-4B26-A0CC-882200E9A7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>
                                            <p:graphicEl>
                                              <a:dgm id="{8F8836AC-9362-4B26-A0CC-882200E9A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>
                                            <p:graphicEl>
                                              <a:dgm id="{8F8836AC-9362-4B26-A0CC-882200E9A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6F0FDDC2-9C2C-4D7B-A200-E166AE01E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>
                                            <p:graphicEl>
                                              <a:dgm id="{6F0FDDC2-9C2C-4D7B-A200-E166AE01EB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>
                                            <p:graphicEl>
                                              <a:dgm id="{6F0FDDC2-9C2C-4D7B-A200-E166AE01E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>
                                            <p:graphicEl>
                                              <a:dgm id="{6F0FDDC2-9C2C-4D7B-A200-E166AE01E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E8DCD200-97A2-4F38-8802-178A258034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>
                                            <p:graphicEl>
                                              <a:dgm id="{E8DCD200-97A2-4F38-8802-178A258034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>
                                            <p:graphicEl>
                                              <a:dgm id="{E8DCD200-97A2-4F38-8802-178A258034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>
                                            <p:graphicEl>
                                              <a:dgm id="{E8DCD200-97A2-4F38-8802-178A258034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550151D0-C41B-4C0D-B89E-CC5A46121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>
                                            <p:graphicEl>
                                              <a:dgm id="{550151D0-C41B-4C0D-B89E-CC5A46121A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>
                                            <p:graphicEl>
                                              <a:dgm id="{550151D0-C41B-4C0D-B89E-CC5A46121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>
                                            <p:graphicEl>
                                              <a:dgm id="{550151D0-C41B-4C0D-B89E-CC5A46121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6F4E60C6-124A-4570-A462-5D9E175E6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>
                                            <p:graphicEl>
                                              <a:dgm id="{6F4E60C6-124A-4570-A462-5D9E175E61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graphicEl>
                                              <a:dgm id="{6F4E60C6-124A-4570-A462-5D9E175E6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>
                                            <p:graphicEl>
                                              <a:dgm id="{6F4E60C6-124A-4570-A462-5D9E175E6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585E9E4C-C92B-4A82-93EC-389CCA9A1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>
                                            <p:graphicEl>
                                              <a:dgm id="{585E9E4C-C92B-4A82-93EC-389CCA9A1A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>
                                            <p:graphicEl>
                                              <a:dgm id="{585E9E4C-C92B-4A82-93EC-389CCA9A1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>
                                            <p:graphicEl>
                                              <a:dgm id="{585E9E4C-C92B-4A82-93EC-389CCA9A1A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graphicEl>
                                              <a:dgm id="{B3329B4B-A075-455D-9185-76FA77E1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graphicEl>
                                              <a:dgm id="{B3329B4B-A075-455D-9185-76FA77E166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>
                                            <p:graphicEl>
                                              <a:dgm id="{B3329B4B-A075-455D-9185-76FA77E1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>
                                            <p:graphicEl>
                                              <a:dgm id="{B3329B4B-A075-455D-9185-76FA77E16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"/>
          <p:cNvSpPr/>
          <p:nvPr/>
        </p:nvSpPr>
        <p:spPr>
          <a:xfrm rot="10800000" flipH="1">
            <a:off x="2133653" y="4411149"/>
            <a:ext cx="7100415" cy="94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600" extrusionOk="0">
                <a:moveTo>
                  <a:pt x="0" y="0"/>
                </a:moveTo>
                <a:lnTo>
                  <a:pt x="18132" y="0"/>
                </a:lnTo>
                <a:cubicBezTo>
                  <a:pt x="20055" y="60"/>
                  <a:pt x="21600" y="4933"/>
                  <a:pt x="21585" y="10893"/>
                </a:cubicBezTo>
                <a:cubicBezTo>
                  <a:pt x="21571" y="16785"/>
                  <a:pt x="20033" y="21552"/>
                  <a:pt x="18132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419">
                <a:srgbClr val="0CB100"/>
              </a:gs>
              <a:gs pos="29316">
                <a:srgbClr val="85CE02"/>
              </a:gs>
              <a:gs pos="100000">
                <a:srgbClr val="FFEA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1" name="Shape"/>
          <p:cNvSpPr/>
          <p:nvPr/>
        </p:nvSpPr>
        <p:spPr>
          <a:xfrm rot="10800000" flipH="1">
            <a:off x="1387767" y="4105558"/>
            <a:ext cx="730745" cy="1420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87" y="0"/>
                </a:moveTo>
                <a:lnTo>
                  <a:pt x="0" y="13566"/>
                </a:lnTo>
                <a:lnTo>
                  <a:pt x="36" y="21600"/>
                </a:lnTo>
                <a:lnTo>
                  <a:pt x="21600" y="14526"/>
                </a:lnTo>
                <a:lnTo>
                  <a:pt x="21487" y="0"/>
                </a:lnTo>
                <a:close/>
              </a:path>
            </a:pathLst>
          </a:custGeom>
          <a:gradFill>
            <a:gsLst>
              <a:gs pos="2419">
                <a:srgbClr val="0CB100"/>
              </a:gs>
              <a:gs pos="29316">
                <a:srgbClr val="85CE02"/>
              </a:gs>
              <a:gs pos="100000">
                <a:srgbClr val="FFEA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2" name="Shape"/>
          <p:cNvSpPr/>
          <p:nvPr/>
        </p:nvSpPr>
        <p:spPr>
          <a:xfrm rot="10800000" flipH="1">
            <a:off x="2101582" y="3452879"/>
            <a:ext cx="7100415" cy="952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600" extrusionOk="0">
                <a:moveTo>
                  <a:pt x="0" y="0"/>
                </a:moveTo>
                <a:lnTo>
                  <a:pt x="18132" y="0"/>
                </a:lnTo>
                <a:cubicBezTo>
                  <a:pt x="20055" y="60"/>
                  <a:pt x="21600" y="4933"/>
                  <a:pt x="21585" y="10893"/>
                </a:cubicBezTo>
                <a:cubicBezTo>
                  <a:pt x="21571" y="16785"/>
                  <a:pt x="20033" y="21552"/>
                  <a:pt x="18132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3" name="Shape"/>
          <p:cNvSpPr/>
          <p:nvPr/>
        </p:nvSpPr>
        <p:spPr>
          <a:xfrm rot="10800000" flipH="1">
            <a:off x="1386410" y="3692134"/>
            <a:ext cx="741806" cy="1015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7" y="0"/>
                </a:moveTo>
                <a:lnTo>
                  <a:pt x="78" y="10430"/>
                </a:lnTo>
                <a:lnTo>
                  <a:pt x="0" y="21600"/>
                </a:lnTo>
                <a:lnTo>
                  <a:pt x="21600" y="20255"/>
                </a:lnTo>
                <a:lnTo>
                  <a:pt x="21377" y="0"/>
                </a:lnTo>
                <a:close/>
              </a:path>
            </a:pathLst>
          </a:cu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4" name="Shape"/>
          <p:cNvSpPr/>
          <p:nvPr/>
        </p:nvSpPr>
        <p:spPr>
          <a:xfrm>
            <a:off x="2112492" y="3006460"/>
            <a:ext cx="7100415" cy="755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600" extrusionOk="0">
                <a:moveTo>
                  <a:pt x="0" y="0"/>
                </a:moveTo>
                <a:lnTo>
                  <a:pt x="18132" y="0"/>
                </a:lnTo>
                <a:cubicBezTo>
                  <a:pt x="20055" y="60"/>
                  <a:pt x="21600" y="4933"/>
                  <a:pt x="21585" y="10893"/>
                </a:cubicBezTo>
                <a:cubicBezTo>
                  <a:pt x="21571" y="16785"/>
                  <a:pt x="20033" y="21552"/>
                  <a:pt x="18132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5" name="Shape"/>
          <p:cNvSpPr/>
          <p:nvPr/>
        </p:nvSpPr>
        <p:spPr>
          <a:xfrm>
            <a:off x="1384797" y="3000169"/>
            <a:ext cx="741842" cy="7734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7" y="0"/>
                </a:moveTo>
                <a:lnTo>
                  <a:pt x="79" y="10864"/>
                </a:lnTo>
                <a:lnTo>
                  <a:pt x="0" y="21600"/>
                </a:lnTo>
                <a:lnTo>
                  <a:pt x="21600" y="21099"/>
                </a:lnTo>
                <a:lnTo>
                  <a:pt x="21377" y="0"/>
                </a:lnTo>
                <a:close/>
              </a:path>
            </a:pathLst>
          </a:cu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6" name="Shape"/>
          <p:cNvSpPr/>
          <p:nvPr/>
        </p:nvSpPr>
        <p:spPr>
          <a:xfrm>
            <a:off x="2109852" y="2033381"/>
            <a:ext cx="7100415" cy="987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600" extrusionOk="0">
                <a:moveTo>
                  <a:pt x="0" y="0"/>
                </a:moveTo>
                <a:lnTo>
                  <a:pt x="18132" y="0"/>
                </a:lnTo>
                <a:cubicBezTo>
                  <a:pt x="20055" y="60"/>
                  <a:pt x="21600" y="4933"/>
                  <a:pt x="21585" y="10893"/>
                </a:cubicBezTo>
                <a:cubicBezTo>
                  <a:pt x="21571" y="16785"/>
                  <a:pt x="20033" y="21552"/>
                  <a:pt x="18132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7" name="Shape"/>
          <p:cNvSpPr/>
          <p:nvPr/>
        </p:nvSpPr>
        <p:spPr>
          <a:xfrm>
            <a:off x="1385743" y="1932200"/>
            <a:ext cx="730745" cy="148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74" y="0"/>
                </a:moveTo>
                <a:lnTo>
                  <a:pt x="0" y="13530"/>
                </a:lnTo>
                <a:lnTo>
                  <a:pt x="36" y="21600"/>
                </a:lnTo>
                <a:lnTo>
                  <a:pt x="21600" y="14494"/>
                </a:lnTo>
                <a:lnTo>
                  <a:pt x="21374" y="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9" name="Rectangle"/>
          <p:cNvSpPr/>
          <p:nvPr/>
        </p:nvSpPr>
        <p:spPr>
          <a:xfrm rot="10800000" flipH="1">
            <a:off x="2017" y="4108694"/>
            <a:ext cx="1387778" cy="525791"/>
          </a:xfrm>
          <a:prstGeom prst="rect">
            <a:avLst/>
          </a:prstGeom>
          <a:gradFill>
            <a:gsLst>
              <a:gs pos="2419">
                <a:srgbClr val="0CB100"/>
              </a:gs>
              <a:gs pos="29316">
                <a:srgbClr val="85CE02"/>
              </a:gs>
              <a:gs pos="100000">
                <a:srgbClr val="FFEA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70" name="Rectangle"/>
          <p:cNvSpPr/>
          <p:nvPr/>
        </p:nvSpPr>
        <p:spPr>
          <a:xfrm rot="10800000" flipH="1">
            <a:off x="2017" y="3772288"/>
            <a:ext cx="1387778" cy="426134"/>
          </a:xfrm>
          <a:prstGeom prst="rect">
            <a:avLst/>
          </a:pr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71" name="Rectangle"/>
          <p:cNvSpPr/>
          <p:nvPr/>
        </p:nvSpPr>
        <p:spPr>
          <a:xfrm>
            <a:off x="4" y="3388472"/>
            <a:ext cx="1387777" cy="386230"/>
          </a:xfrm>
          <a:prstGeom prst="rect">
            <a:avLst/>
          </a:pr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72" name="Rectangle"/>
          <p:cNvSpPr/>
          <p:nvPr/>
        </p:nvSpPr>
        <p:spPr>
          <a:xfrm>
            <a:off x="7001" y="2936795"/>
            <a:ext cx="1387777" cy="455205"/>
          </a:xfrm>
          <a:prstGeom prst="rect">
            <a:avLst/>
          </a:pr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73" name="Rectangle"/>
          <p:cNvSpPr/>
          <p:nvPr/>
        </p:nvSpPr>
        <p:spPr>
          <a:xfrm>
            <a:off x="-1623" y="2381903"/>
            <a:ext cx="1387777" cy="592518"/>
          </a:xfrm>
          <a:prstGeom prst="rect">
            <a:avLst/>
          </a:pr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74" name="Shape"/>
          <p:cNvSpPr/>
          <p:nvPr/>
        </p:nvSpPr>
        <p:spPr>
          <a:xfrm>
            <a:off x="2026097" y="939098"/>
            <a:ext cx="7100415" cy="1068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600" extrusionOk="0">
                <a:moveTo>
                  <a:pt x="0" y="0"/>
                </a:moveTo>
                <a:lnTo>
                  <a:pt x="18132" y="0"/>
                </a:lnTo>
                <a:cubicBezTo>
                  <a:pt x="20055" y="60"/>
                  <a:pt x="21600" y="4933"/>
                  <a:pt x="21585" y="10893"/>
                </a:cubicBezTo>
                <a:cubicBezTo>
                  <a:pt x="21571" y="16785"/>
                  <a:pt x="20033" y="21552"/>
                  <a:pt x="18132" y="21600"/>
                </a:cubicBez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75" name="Shape"/>
          <p:cNvSpPr/>
          <p:nvPr/>
        </p:nvSpPr>
        <p:spPr>
          <a:xfrm>
            <a:off x="1335506" y="913801"/>
            <a:ext cx="723436" cy="2062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5" y="0"/>
                </a:moveTo>
                <a:lnTo>
                  <a:pt x="49" y="15450"/>
                </a:lnTo>
                <a:lnTo>
                  <a:pt x="0" y="21600"/>
                </a:lnTo>
                <a:lnTo>
                  <a:pt x="21600" y="11139"/>
                </a:lnTo>
                <a:lnTo>
                  <a:pt x="21595" y="0"/>
                </a:lnTo>
                <a:close/>
              </a:path>
            </a:pathLst>
          </a:cu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100" name="TextBox 52"/>
          <p:cNvSpPr txBox="1"/>
          <p:nvPr/>
        </p:nvSpPr>
        <p:spPr>
          <a:xfrm>
            <a:off x="303895" y="2356384"/>
            <a:ext cx="908387" cy="39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r">
              <a:defRPr sz="14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sz="1050" dirty="0">
                <a:solidFill>
                  <a:schemeClr val="bg1"/>
                </a:solidFill>
              </a:rPr>
              <a:t>Calculate weights</a:t>
            </a:r>
            <a:r>
              <a:rPr sz="1050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06" name="TextBox 52"/>
          <p:cNvSpPr txBox="1"/>
          <p:nvPr/>
        </p:nvSpPr>
        <p:spPr>
          <a:xfrm>
            <a:off x="21743" y="2975317"/>
            <a:ext cx="1302852" cy="39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tIns="34289" rIns="34289" bIns="34289">
            <a:spAutoFit/>
          </a:bodyPr>
          <a:lstStyle>
            <a:lvl1pPr algn="r">
              <a:defRPr sz="14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IN" sz="1050" dirty="0">
                <a:solidFill>
                  <a:schemeClr val="bg1"/>
                </a:solidFill>
              </a:rPr>
              <a:t>Distinguish Malware and Benign </a:t>
            </a:r>
            <a:r>
              <a:rPr sz="1050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09" name="TextBox 52"/>
          <p:cNvSpPr txBox="1"/>
          <p:nvPr/>
        </p:nvSpPr>
        <p:spPr>
          <a:xfrm>
            <a:off x="-123090" y="3351844"/>
            <a:ext cx="1447685" cy="39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tIns="34289" rIns="34289" bIns="34289">
            <a:spAutoFit/>
          </a:bodyPr>
          <a:lstStyle>
            <a:lvl1pPr algn="r">
              <a:defRPr sz="14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IN" sz="1050" dirty="0">
                <a:solidFill>
                  <a:schemeClr val="bg1"/>
                </a:solidFill>
              </a:rPr>
              <a:t>Multidimensional data </a:t>
            </a:r>
            <a:r>
              <a:rPr sz="1050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12" name="TextBox 52"/>
          <p:cNvSpPr txBox="1"/>
          <p:nvPr/>
        </p:nvSpPr>
        <p:spPr>
          <a:xfrm>
            <a:off x="172924" y="3797523"/>
            <a:ext cx="1118912" cy="39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tIns="34289" rIns="34289" bIns="34289">
            <a:spAutoFit/>
          </a:bodyPr>
          <a:lstStyle>
            <a:lvl1pPr algn="r">
              <a:defRPr sz="14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sz="1050" dirty="0">
                <a:solidFill>
                  <a:schemeClr val="bg1"/>
                </a:solidFill>
              </a:rPr>
              <a:t>Applying many types </a:t>
            </a:r>
            <a:r>
              <a:rPr sz="1050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15" name="TextBox 52"/>
          <p:cNvSpPr txBox="1"/>
          <p:nvPr/>
        </p:nvSpPr>
        <p:spPr>
          <a:xfrm>
            <a:off x="303895" y="4329314"/>
            <a:ext cx="908387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r">
              <a:defRPr sz="14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rPr lang="en-US" sz="1050" dirty="0">
                <a:solidFill>
                  <a:schemeClr val="bg1"/>
                </a:solidFill>
              </a:rPr>
              <a:t>Example</a:t>
            </a:r>
            <a:endParaRPr sz="1050" dirty="0">
              <a:solidFill>
                <a:schemeClr val="bg1"/>
              </a:solidFill>
            </a:endParaRPr>
          </a:p>
        </p:txBody>
      </p:sp>
      <p:sp>
        <p:nvSpPr>
          <p:cNvPr id="116" name="TextBox 52"/>
          <p:cNvSpPr txBox="1"/>
          <p:nvPr/>
        </p:nvSpPr>
        <p:spPr>
          <a:xfrm>
            <a:off x="2478844" y="1072472"/>
            <a:ext cx="6252489" cy="88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just"/>
            <a:r>
              <a:rPr lang="en-IN" sz="1800" b="1" dirty="0">
                <a:solidFill>
                  <a:schemeClr val="bg1"/>
                </a:solidFill>
              </a:rPr>
              <a:t>The clustering method calculates the weights of each</a:t>
            </a:r>
            <a:br>
              <a:rPr lang="en-IN" sz="1800" b="1" dirty="0">
                <a:solidFill>
                  <a:schemeClr val="bg1"/>
                </a:solidFill>
              </a:rPr>
            </a:br>
            <a:r>
              <a:rPr lang="en-IN" sz="1800" b="1" dirty="0">
                <a:solidFill>
                  <a:schemeClr val="bg1"/>
                </a:solidFill>
              </a:rPr>
              <a:t>feature set and iterative reduced the unnecessary features</a:t>
            </a:r>
          </a:p>
          <a:p>
            <a:pPr algn="just"/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18" name="TextBox 52"/>
          <p:cNvSpPr txBox="1"/>
          <p:nvPr/>
        </p:nvSpPr>
        <p:spPr>
          <a:xfrm>
            <a:off x="2448728" y="2078349"/>
            <a:ext cx="6452558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just"/>
            <a:r>
              <a:rPr lang="en-US" sz="1800" b="1" dirty="0">
                <a:solidFill>
                  <a:schemeClr val="bg1"/>
                </a:solidFill>
              </a:rPr>
              <a:t>It can effectively distinguish malware and benign applications even though malware have many properties similar to benign applications</a:t>
            </a:r>
          </a:p>
          <a:p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20" name="TextBox 52"/>
          <p:cNvSpPr txBox="1"/>
          <p:nvPr/>
        </p:nvSpPr>
        <p:spPr>
          <a:xfrm>
            <a:off x="2222789" y="3003496"/>
            <a:ext cx="6505044" cy="81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just"/>
            <a:r>
              <a:rPr lang="en-IN" sz="1575" b="1" dirty="0">
                <a:solidFill>
                  <a:schemeClr val="bg1"/>
                </a:solidFill>
              </a:rPr>
              <a:t>The proposed clustering method handles multidimensional data by reducing the features using weight learning procedure.</a:t>
            </a:r>
          </a:p>
          <a:p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22" name="TextBox 52"/>
          <p:cNvSpPr txBox="1"/>
          <p:nvPr/>
        </p:nvSpPr>
        <p:spPr>
          <a:xfrm>
            <a:off x="2161230" y="3756136"/>
            <a:ext cx="6533590" cy="88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1800" b="1" dirty="0">
                <a:solidFill>
                  <a:schemeClr val="bg1"/>
                </a:solidFill>
              </a:rPr>
              <a:t>This property enables proposed clustering method to fit for applying on many types of clustering problems</a:t>
            </a:r>
          </a:p>
          <a:p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24" name="TextBox 52"/>
          <p:cNvSpPr txBox="1"/>
          <p:nvPr/>
        </p:nvSpPr>
        <p:spPr>
          <a:xfrm>
            <a:off x="2377611" y="4454091"/>
            <a:ext cx="6350222" cy="57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pPr algn="just"/>
            <a:r>
              <a:rPr lang="en-IN" sz="1575" b="1" dirty="0">
                <a:solidFill>
                  <a:schemeClr val="bg1"/>
                </a:solidFill>
              </a:rPr>
              <a:t>For example, it can be applied on image recognition, cell formation, topic identification, text summarization and many more </a:t>
            </a:r>
            <a:r>
              <a:rPr sz="1575" b="1" dirty="0">
                <a:solidFill>
                  <a:schemeClr val="bg1"/>
                </a:solidFill>
              </a:rPr>
              <a:t>    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235" y="-18311"/>
            <a:ext cx="9077717" cy="1014413"/>
            <a:chOff x="0" y="1"/>
            <a:chExt cx="9144000" cy="101441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chemeClr val="bg1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26" t="2968" r="5898" b="3112"/>
            <a:stretch>
              <a:fillRect/>
            </a:stretch>
          </p:blipFill>
          <p:spPr>
            <a:xfrm>
              <a:off x="7779905" y="181623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31" name="TextBox 30"/>
          <p:cNvSpPr txBox="1"/>
          <p:nvPr/>
        </p:nvSpPr>
        <p:spPr>
          <a:xfrm>
            <a:off x="120720" y="212452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Clustering</a:t>
            </a:r>
            <a:endParaRPr lang="zh-CN" altLang="en-US" sz="3200" b="1" dirty="0">
              <a:solidFill>
                <a:schemeClr val="bg1"/>
              </a:solidFill>
              <a:latin typeface="Areal round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20</a:t>
            </a:fld>
            <a:endParaRPr lang="en-IN"/>
          </a:p>
        </p:txBody>
      </p:sp>
      <p:grpSp>
        <p:nvGrpSpPr>
          <p:cNvPr id="32" name="Group 31"/>
          <p:cNvGrpSpPr/>
          <p:nvPr/>
        </p:nvGrpSpPr>
        <p:grpSpPr>
          <a:xfrm>
            <a:off x="-1980728" y="133736"/>
            <a:ext cx="8162877" cy="723128"/>
            <a:chOff x="-1975559" y="-4107721"/>
            <a:chExt cx="8162877" cy="723128"/>
          </a:xfrm>
        </p:grpSpPr>
        <p:sp>
          <p:nvSpPr>
            <p:cNvPr id="33" name="Pie 32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4" name="Group 33"/>
            <p:cNvGrpSpPr/>
            <p:nvPr/>
          </p:nvGrpSpPr>
          <p:grpSpPr>
            <a:xfrm>
              <a:off x="-1975559" y="-4107721"/>
              <a:ext cx="8162877" cy="707886"/>
              <a:chOff x="-2154963" y="-4249078"/>
              <a:chExt cx="8162877" cy="70788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TextBox 35"/>
              <p:cNvSpPr txBox="1"/>
              <p:nvPr/>
            </p:nvSpPr>
            <p:spPr>
              <a:xfrm>
                <a:off x="-2154963" y="-4089934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Modified Clustering 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27395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6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6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6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6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6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6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 advAuto="0"/>
      <p:bldP spid="61" grpId="0" animBg="1" advAuto="0"/>
      <p:bldP spid="62" grpId="0" animBg="1" advAuto="0"/>
      <p:bldP spid="63" grpId="0" animBg="1" advAuto="0"/>
      <p:bldP spid="64" grpId="0" animBg="1" advAuto="0"/>
      <p:bldP spid="65" grpId="0" animBg="1" advAuto="0"/>
      <p:bldP spid="66" grpId="0" animBg="1" advAuto="0"/>
      <p:bldP spid="67" grpId="0" animBg="1" advAuto="0"/>
      <p:bldP spid="69" grpId="0" animBg="1" advAuto="0"/>
      <p:bldP spid="70" grpId="0" animBg="1" advAuto="0"/>
      <p:bldP spid="71" grpId="0" animBg="1" advAuto="0"/>
      <p:bldP spid="72" grpId="0" animBg="1" advAuto="0"/>
      <p:bldP spid="73" grpId="0" animBg="1" advAuto="0"/>
      <p:bldP spid="74" grpId="0" animBg="1" advAuto="0"/>
      <p:bldP spid="75" grpId="0" animBg="1" advAuto="0"/>
      <p:bldP spid="100" grpId="0" animBg="1" advAuto="0"/>
      <p:bldP spid="106" grpId="0" animBg="1" advAuto="0"/>
      <p:bldP spid="109" grpId="0" animBg="1" advAuto="0"/>
      <p:bldP spid="112" grpId="0" animBg="1" advAuto="0"/>
      <p:bldP spid="115" grpId="0" animBg="1" advAuto="0"/>
      <p:bldP spid="116" grpId="0" animBg="1" advAuto="0"/>
      <p:bldP spid="118" grpId="0" animBg="1" advAuto="0"/>
      <p:bldP spid="120" grpId="0" animBg="1" advAuto="0"/>
      <p:bldP spid="122" grpId="0" animBg="1" advAuto="0"/>
      <p:bldP spid="124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121449" y="1131251"/>
            <a:ext cx="3514447" cy="48013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endParaRPr lang="en-IN" dirty="0"/>
          </a:p>
          <a:p>
            <a:pPr marL="342900" indent="-342900" algn="just">
              <a:buFont typeface="+mj-lt"/>
              <a:buAutoNum type="arabicPeriod"/>
            </a:pPr>
            <a:r>
              <a:rPr lang="en-IN" dirty="0"/>
              <a:t>The proposed algorithm for removing unnecessary features.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/>
              <a:t>The similarity-based features are extracted from the API  and Opcode features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/>
              <a:t>Firstly, we normalized the values in the range of [0,1].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/>
              <a:t>After that, we measure the distance of malicious features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/>
              <a:t>calculating the minimum distance among various features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dirty="0"/>
              <a:t>To avoid the irrelevant features and improve the performance, we select the small weights for the feature reduction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3923928" y="1158566"/>
          <a:ext cx="4953000" cy="5582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7" name="Visio" r:id="rId5" imgW="5791080" imgH="5667202" progId="Visio.Drawing.15">
                  <p:embed/>
                </p:oleObj>
              </mc:Choice>
              <mc:Fallback>
                <p:oleObj name="Visio" r:id="rId5" imgW="5791080" imgH="5667202" progId="Visio.Drawing.15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1158566"/>
                        <a:ext cx="4953000" cy="55828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21</a:t>
            </a:fld>
            <a:endParaRPr lang="zh-CN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-1980728" y="133736"/>
            <a:ext cx="8162877" cy="723128"/>
            <a:chOff x="-1975559" y="-4107721"/>
            <a:chExt cx="8162877" cy="723128"/>
          </a:xfrm>
        </p:grpSpPr>
        <p:sp>
          <p:nvSpPr>
            <p:cNvPr id="14" name="Pie 13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7" name="Group 16"/>
            <p:cNvGrpSpPr/>
            <p:nvPr/>
          </p:nvGrpSpPr>
          <p:grpSpPr>
            <a:xfrm>
              <a:off x="-1975559" y="-4107721"/>
              <a:ext cx="8162877" cy="707886"/>
              <a:chOff x="-2154963" y="-4249078"/>
              <a:chExt cx="8162877" cy="707886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/>
              <p:cNvSpPr txBox="1"/>
              <p:nvPr/>
            </p:nvSpPr>
            <p:spPr>
              <a:xfrm>
                <a:off x="-2154963" y="-4089934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Modified Clustering Algorithm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76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CC9BE7-5948-4992-8D51-1DA23A2E5BF5}"/>
              </a:ext>
            </a:extLst>
          </p:cNvPr>
          <p:cNvGrpSpPr/>
          <p:nvPr/>
        </p:nvGrpSpPr>
        <p:grpSpPr>
          <a:xfrm rot="16200000">
            <a:off x="703609" y="4035901"/>
            <a:ext cx="1354081" cy="1432054"/>
            <a:chOff x="6381342" y="2167295"/>
            <a:chExt cx="1805441" cy="1909405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FC900C28-FF5B-4738-B15A-DA1A556BE4A0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CAD5EDC-A18C-489B-B600-2AA7BA972A16}"/>
                </a:ext>
              </a:extLst>
            </p:cNvPr>
            <p:cNvSpPr txBox="1"/>
            <p:nvPr/>
          </p:nvSpPr>
          <p:spPr>
            <a:xfrm>
              <a:off x="6381342" y="2167295"/>
              <a:ext cx="1805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7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698EAD-E879-41D8-AB35-8B0CD1EFF0A9}"/>
                </a:ext>
              </a:extLst>
            </p:cNvPr>
            <p:cNvSpPr txBox="1"/>
            <p:nvPr/>
          </p:nvSpPr>
          <p:spPr>
            <a:xfrm>
              <a:off x="6836847" y="2548464"/>
              <a:ext cx="8944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FD916-9982-4C26-8840-4C110D0F1919}"/>
              </a:ext>
            </a:extLst>
          </p:cNvPr>
          <p:cNvGrpSpPr/>
          <p:nvPr/>
        </p:nvGrpSpPr>
        <p:grpSpPr>
          <a:xfrm rot="16200000">
            <a:off x="702552" y="2681820"/>
            <a:ext cx="1354081" cy="1432054"/>
            <a:chOff x="3884465" y="2167295"/>
            <a:chExt cx="1805441" cy="1909405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A651FF2F-63F3-4ECE-8042-BB78094D9928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3A4A1B-04E4-4065-B408-ED5B11CDFB39}"/>
                </a:ext>
              </a:extLst>
            </p:cNvPr>
            <p:cNvSpPr txBox="1"/>
            <p:nvPr/>
          </p:nvSpPr>
          <p:spPr>
            <a:xfrm>
              <a:off x="3884465" y="2167295"/>
              <a:ext cx="1805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7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997D0D-2340-453B-B506-4B82A9988164}"/>
                </a:ext>
              </a:extLst>
            </p:cNvPr>
            <p:cNvSpPr txBox="1"/>
            <p:nvPr/>
          </p:nvSpPr>
          <p:spPr>
            <a:xfrm>
              <a:off x="4339970" y="2548464"/>
              <a:ext cx="8944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EBEE0-4492-45DE-A964-67E1F254A828}"/>
              </a:ext>
            </a:extLst>
          </p:cNvPr>
          <p:cNvGrpSpPr/>
          <p:nvPr/>
        </p:nvGrpSpPr>
        <p:grpSpPr>
          <a:xfrm rot="16200000">
            <a:off x="682215" y="1407937"/>
            <a:ext cx="1354081" cy="1432054"/>
            <a:chOff x="1387588" y="2167295"/>
            <a:chExt cx="1805441" cy="1909405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EDC9C1CA-E5FB-4409-AB11-A6D6F244BB04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BB8E6-7D30-4B04-B68D-4E51D391A7CF}"/>
                </a:ext>
              </a:extLst>
            </p:cNvPr>
            <p:cNvSpPr txBox="1"/>
            <p:nvPr/>
          </p:nvSpPr>
          <p:spPr>
            <a:xfrm>
              <a:off x="1387588" y="2167295"/>
              <a:ext cx="180544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7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E31D2-92C3-412D-9001-21FF69E56B85}"/>
                </a:ext>
              </a:extLst>
            </p:cNvPr>
            <p:cNvSpPr txBox="1"/>
            <p:nvPr/>
          </p:nvSpPr>
          <p:spPr>
            <a:xfrm>
              <a:off x="1843093" y="2548464"/>
              <a:ext cx="89443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FACF65-7AA1-4442-93B4-ED26212D6CE0}"/>
              </a:ext>
            </a:extLst>
          </p:cNvPr>
          <p:cNvSpPr/>
          <p:nvPr/>
        </p:nvSpPr>
        <p:spPr>
          <a:xfrm rot="16200000" flipV="1">
            <a:off x="3842718" y="-1518392"/>
            <a:ext cx="1193687" cy="728782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AECF6D-6C0C-4F48-8FBD-AB00305F2AC7}"/>
              </a:ext>
            </a:extLst>
          </p:cNvPr>
          <p:cNvSpPr/>
          <p:nvPr/>
        </p:nvSpPr>
        <p:spPr>
          <a:xfrm rot="16200000" flipV="1">
            <a:off x="3953543" y="-244508"/>
            <a:ext cx="1193687" cy="728782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361B01-03EA-4A3C-8B61-BEC6A891C530}"/>
              </a:ext>
            </a:extLst>
          </p:cNvPr>
          <p:cNvSpPr/>
          <p:nvPr/>
        </p:nvSpPr>
        <p:spPr>
          <a:xfrm rot="16200000" flipV="1">
            <a:off x="4008049" y="1108016"/>
            <a:ext cx="1193687" cy="728782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C4C89E-AEC9-4EFC-967F-5EA35A3AAE4E}"/>
              </a:ext>
            </a:extLst>
          </p:cNvPr>
          <p:cNvGrpSpPr/>
          <p:nvPr/>
        </p:nvGrpSpPr>
        <p:grpSpPr>
          <a:xfrm>
            <a:off x="2021184" y="1698828"/>
            <a:ext cx="5719168" cy="707886"/>
            <a:chOff x="1322506" y="1813351"/>
            <a:chExt cx="2331830" cy="9438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1B2A75-FB0A-437A-8125-F1D20CC48347}"/>
                </a:ext>
              </a:extLst>
            </p:cNvPr>
            <p:cNvSpPr txBox="1"/>
            <p:nvPr/>
          </p:nvSpPr>
          <p:spPr>
            <a:xfrm>
              <a:off x="1322506" y="1813351"/>
              <a:ext cx="2331830" cy="943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Multi-feature Naive Bayes algorithm for classification of malware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D059CF-E439-4FFA-9F4D-8D4AEE67AF68}"/>
                </a:ext>
              </a:extLst>
            </p:cNvPr>
            <p:cNvSpPr txBox="1"/>
            <p:nvPr/>
          </p:nvSpPr>
          <p:spPr>
            <a:xfrm>
              <a:off x="1375087" y="2289612"/>
              <a:ext cx="159158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9ED84A-354C-4495-8C98-68D02724DFC8}"/>
              </a:ext>
            </a:extLst>
          </p:cNvPr>
          <p:cNvGrpSpPr/>
          <p:nvPr/>
        </p:nvGrpSpPr>
        <p:grpSpPr>
          <a:xfrm>
            <a:off x="2231491" y="3023450"/>
            <a:ext cx="5851983" cy="854080"/>
            <a:chOff x="1602916" y="3579514"/>
            <a:chExt cx="2464904" cy="11387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73DEBC-D2AD-4BC8-8194-8313C2E20236}"/>
                </a:ext>
              </a:extLst>
            </p:cNvPr>
            <p:cNvSpPr txBox="1"/>
            <p:nvPr/>
          </p:nvSpPr>
          <p:spPr>
            <a:xfrm>
              <a:off x="1602916" y="3579514"/>
              <a:ext cx="246490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it extracts the most vital characteristics of input matrix for removing noisy objects from the data</a:t>
              </a:r>
            </a:p>
            <a:p>
              <a:pPr algn="ctr"/>
              <a:endParaRPr lang="en-US" sz="1350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CB3ADA-5E88-43FD-BDE6-CF9A838CCEBF}"/>
                </a:ext>
              </a:extLst>
            </p:cNvPr>
            <p:cNvSpPr txBox="1"/>
            <p:nvPr/>
          </p:nvSpPr>
          <p:spPr>
            <a:xfrm>
              <a:off x="1602916" y="4028323"/>
              <a:ext cx="159158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D93539-C723-4DBF-A38F-89757146CF6F}"/>
              </a:ext>
            </a:extLst>
          </p:cNvPr>
          <p:cNvGrpSpPr/>
          <p:nvPr/>
        </p:nvGrpSpPr>
        <p:grpSpPr>
          <a:xfrm>
            <a:off x="2167345" y="4252180"/>
            <a:ext cx="5916128" cy="1323439"/>
            <a:chOff x="6355268" y="3698633"/>
            <a:chExt cx="1922214" cy="17645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70DA12-9072-46DF-B72E-39402345EEC3}"/>
                </a:ext>
              </a:extLst>
            </p:cNvPr>
            <p:cNvSpPr txBox="1"/>
            <p:nvPr/>
          </p:nvSpPr>
          <p:spPr>
            <a:xfrm>
              <a:off x="6355268" y="3698633"/>
              <a:ext cx="1922214" cy="1764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It extract more important features to provide classification and regression that achieves high accuracy and robustness</a:t>
              </a:r>
            </a:p>
            <a:p>
              <a:pPr algn="ctr"/>
              <a:endParaRPr lang="en-US" sz="2000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669BBC-E05E-4A57-8B37-7C1ED4C4A29B}"/>
                </a:ext>
              </a:extLst>
            </p:cNvPr>
            <p:cNvSpPr txBox="1"/>
            <p:nvPr/>
          </p:nvSpPr>
          <p:spPr>
            <a:xfrm>
              <a:off x="6488272" y="4146828"/>
              <a:ext cx="159158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22</a:t>
            </a:fld>
            <a:endParaRPr lang="zh-CN" altLang="en-US"/>
          </a:p>
        </p:txBody>
      </p:sp>
      <p:grpSp>
        <p:nvGrpSpPr>
          <p:cNvPr id="32" name="Group 31"/>
          <p:cNvGrpSpPr/>
          <p:nvPr/>
        </p:nvGrpSpPr>
        <p:grpSpPr>
          <a:xfrm>
            <a:off x="-1548680" y="182213"/>
            <a:ext cx="8162877" cy="723128"/>
            <a:chOff x="-1543511" y="-4107721"/>
            <a:chExt cx="8162877" cy="723128"/>
          </a:xfrm>
        </p:grpSpPr>
        <p:sp>
          <p:nvSpPr>
            <p:cNvPr id="33" name="Pie 32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4" name="Group 33"/>
            <p:cNvGrpSpPr/>
            <p:nvPr/>
          </p:nvGrpSpPr>
          <p:grpSpPr>
            <a:xfrm>
              <a:off x="-1543511" y="-4107721"/>
              <a:ext cx="8162877" cy="707886"/>
              <a:chOff x="-1722915" y="-4249078"/>
              <a:chExt cx="8162877" cy="70788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TextBox 35"/>
              <p:cNvSpPr txBox="1"/>
              <p:nvPr/>
            </p:nvSpPr>
            <p:spPr>
              <a:xfrm>
                <a:off x="-1722915" y="-4086123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Naïve Bayes Classifier for Multi-Class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99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404918"/>
              </p:ext>
            </p:extLst>
          </p:nvPr>
        </p:nvGraphicFramePr>
        <p:xfrm>
          <a:off x="1378383" y="95328"/>
          <a:ext cx="6024689" cy="6718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41" name="Visio" r:id="rId4" imgW="4086236" imgH="6324707" progId="Visio.Drawing.15">
                  <p:embed/>
                </p:oleObj>
              </mc:Choice>
              <mc:Fallback>
                <p:oleObj name="Visio" r:id="rId4" imgW="4086236" imgH="6324707" progId="Visio.Drawing.15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8383" y="95328"/>
                        <a:ext cx="6024689" cy="6718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460159" y="6664900"/>
            <a:ext cx="46321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bmk="_Toc4002639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Figure 4- 4 Flow Chart of 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7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460159" y="6664900"/>
            <a:ext cx="46321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bmk="_Toc4002639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Figure 4- 4 Flow Chart of 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9883" name="Picture 11" descr="hybr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064196"/>
            <a:ext cx="5575920" cy="579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" y="1076455"/>
            <a:ext cx="3776181" cy="293879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0787" y="4005464"/>
            <a:ext cx="3776181" cy="2585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N" dirty="0"/>
              <a:t>we propose a multi-feature Naive Bayes algorithm for classification of malware.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dirty="0"/>
              <a:t>Naive Bayes is the most suitable classification approach for various types of features.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IN" dirty="0"/>
              <a:t>It extracts the most vital characteristics of input matrix for removing noisy objects.</a:t>
            </a:r>
            <a:endParaRPr lang="en-IN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24</a:t>
            </a:fld>
            <a:endParaRPr lang="zh-CN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-1548680" y="182213"/>
            <a:ext cx="8162877" cy="723128"/>
            <a:chOff x="-1543511" y="-4107721"/>
            <a:chExt cx="8162877" cy="723128"/>
          </a:xfrm>
        </p:grpSpPr>
        <p:sp>
          <p:nvSpPr>
            <p:cNvPr id="17" name="Pie 16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9" name="Group 18"/>
            <p:cNvGrpSpPr/>
            <p:nvPr/>
          </p:nvGrpSpPr>
          <p:grpSpPr>
            <a:xfrm>
              <a:off x="-1543511" y="-4107721"/>
              <a:ext cx="8162877" cy="707886"/>
              <a:chOff x="-1722915" y="-4249078"/>
              <a:chExt cx="8162877" cy="70788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TextBox 20"/>
              <p:cNvSpPr txBox="1"/>
              <p:nvPr/>
            </p:nvSpPr>
            <p:spPr>
              <a:xfrm>
                <a:off x="-1722915" y="-4086123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Naïve Bayes Classifier for Multi-Class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7036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"/>
          <p:cNvSpPr/>
          <p:nvPr/>
        </p:nvSpPr>
        <p:spPr>
          <a:xfrm>
            <a:off x="1918922" y="4543425"/>
            <a:ext cx="2237504" cy="9703"/>
          </a:xfrm>
          <a:prstGeom prst="line">
            <a:avLst/>
          </a:prstGeom>
          <a:ln>
            <a:solidFill>
              <a:srgbClr val="535353"/>
            </a:solidFill>
            <a:miter/>
          </a:ln>
        </p:spPr>
        <p:txBody>
          <a:bodyPr lIns="34289" rIns="34289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27" name="Line"/>
          <p:cNvSpPr/>
          <p:nvPr/>
        </p:nvSpPr>
        <p:spPr>
          <a:xfrm rot="10800000" flipH="1">
            <a:off x="1272687" y="4420015"/>
            <a:ext cx="3004413" cy="11959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20" y="14994"/>
                  <a:pt x="402" y="9302"/>
                  <a:pt x="790" y="5655"/>
                </a:cubicBezTo>
                <a:cubicBezTo>
                  <a:pt x="1314" y="724"/>
                  <a:pt x="1952" y="136"/>
                  <a:pt x="2570" y="0"/>
                </a:cubicBezTo>
                <a:cubicBezTo>
                  <a:pt x="5883" y="0"/>
                  <a:pt x="18288" y="95"/>
                  <a:pt x="21600" y="95"/>
                </a:cubicBezTo>
              </a:path>
            </a:pathLst>
          </a:custGeom>
          <a:ln>
            <a:solidFill>
              <a:srgbClr val="535353"/>
            </a:solidFill>
            <a:miter/>
          </a:ln>
        </p:spPr>
        <p:txBody>
          <a:bodyPr lIns="34289" rIns="34289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28" name="Oval 3"/>
          <p:cNvSpPr/>
          <p:nvPr/>
        </p:nvSpPr>
        <p:spPr>
          <a:xfrm>
            <a:off x="-215747" y="2183751"/>
            <a:ext cx="2133974" cy="2133973"/>
          </a:xfrm>
          <a:prstGeom prst="ellipse">
            <a:avLst/>
          </a:pr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6350">
            <a:solidFill>
              <a:srgbClr val="FFFFFF"/>
            </a:solidFill>
            <a:miter/>
          </a:ln>
          <a:effectLst>
            <a:outerShdw blurRad="419100" dist="466023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29" name="Oval 4"/>
          <p:cNvSpPr/>
          <p:nvPr/>
        </p:nvSpPr>
        <p:spPr>
          <a:xfrm rot="1800000">
            <a:off x="-64083" y="2361025"/>
            <a:ext cx="1830647" cy="1830647"/>
          </a:xfrm>
          <a:prstGeom prst="ellipse">
            <a:avLst/>
          </a:pr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12700">
            <a:miter lim="400000"/>
          </a:ln>
          <a:effectLst>
            <a:outerShdw blurRad="152400" dist="90035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0" name="Terminator 7"/>
          <p:cNvSpPr/>
          <p:nvPr/>
        </p:nvSpPr>
        <p:spPr>
          <a:xfrm>
            <a:off x="3618372" y="1073860"/>
            <a:ext cx="5250869" cy="1032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6350">
            <a:solidFill>
              <a:srgbClr val="FFFFFF"/>
            </a:solidFill>
            <a:miter/>
          </a:ln>
          <a:effectLst>
            <a:outerShdw blurRad="419100" dist="466023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42" name="Terminator 49"/>
          <p:cNvSpPr/>
          <p:nvPr/>
        </p:nvSpPr>
        <p:spPr>
          <a:xfrm>
            <a:off x="4213812" y="4181015"/>
            <a:ext cx="4760592" cy="98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6350">
            <a:solidFill>
              <a:srgbClr val="FFFFFF"/>
            </a:solidFill>
            <a:miter/>
          </a:ln>
          <a:effectLst>
            <a:outerShdw blurRad="419100" dist="466023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43" name="Terminator 50"/>
          <p:cNvSpPr/>
          <p:nvPr/>
        </p:nvSpPr>
        <p:spPr>
          <a:xfrm>
            <a:off x="4303495" y="4247817"/>
            <a:ext cx="4565746" cy="8430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gradFill>
            <a:gsLst>
              <a:gs pos="23892">
                <a:srgbClr val="21C885"/>
              </a:gs>
              <a:gs pos="50473">
                <a:srgbClr val="7FE478"/>
              </a:gs>
              <a:gs pos="100000">
                <a:srgbClr val="DEFF6B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45" name="Oval 54"/>
          <p:cNvSpPr/>
          <p:nvPr/>
        </p:nvSpPr>
        <p:spPr>
          <a:xfrm>
            <a:off x="1795142" y="4443694"/>
            <a:ext cx="125000" cy="125000"/>
          </a:xfrm>
          <a:prstGeom prst="ellipse">
            <a:avLst/>
          </a:prstGeom>
          <a:gradFill>
            <a:gsLst>
              <a:gs pos="23892">
                <a:srgbClr val="21C885"/>
              </a:gs>
              <a:gs pos="50473">
                <a:srgbClr val="7FE478"/>
              </a:gs>
              <a:gs pos="100000">
                <a:srgbClr val="DEFF6B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46" name="Terminator 68"/>
          <p:cNvSpPr/>
          <p:nvPr/>
        </p:nvSpPr>
        <p:spPr>
          <a:xfrm>
            <a:off x="4217673" y="5236729"/>
            <a:ext cx="4926328" cy="1091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6350">
            <a:solidFill>
              <a:srgbClr val="FFFFFF"/>
            </a:solidFill>
            <a:miter/>
          </a:ln>
          <a:effectLst>
            <a:outerShdw blurRad="419100" dist="466023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47" name="Terminator 69"/>
          <p:cNvSpPr/>
          <p:nvPr/>
        </p:nvSpPr>
        <p:spPr>
          <a:xfrm>
            <a:off x="4304899" y="5286675"/>
            <a:ext cx="4856775" cy="1025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49" name="Oval 73"/>
          <p:cNvSpPr/>
          <p:nvPr/>
        </p:nvSpPr>
        <p:spPr>
          <a:xfrm>
            <a:off x="1204523" y="4278438"/>
            <a:ext cx="125000" cy="125000"/>
          </a:xfrm>
          <a:prstGeom prst="ellipse">
            <a:avLst/>
          </a:prstGeom>
          <a:gradFill>
            <a:gsLst>
              <a:gs pos="22846">
                <a:srgbClr val="4FACFE"/>
              </a:gs>
              <a:gs pos="63342">
                <a:srgbClr val="28CFFE"/>
              </a:gs>
              <a:gs pos="100000">
                <a:srgbClr val="00F2FE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88740" y="1139726"/>
            <a:ext cx="7948616" cy="977954"/>
            <a:chOff x="1051654" y="376634"/>
            <a:chExt cx="10598154" cy="1303939"/>
          </a:xfrm>
        </p:grpSpPr>
        <p:sp>
          <p:nvSpPr>
            <p:cNvPr id="22" name="Line"/>
            <p:cNvSpPr/>
            <p:nvPr/>
          </p:nvSpPr>
          <p:spPr>
            <a:xfrm>
              <a:off x="1147348" y="784129"/>
              <a:ext cx="3617811" cy="747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15707"/>
                    <a:pt x="533" y="10109"/>
                    <a:pt x="1457" y="6277"/>
                  </a:cubicBezTo>
                  <a:cubicBezTo>
                    <a:pt x="2682" y="1201"/>
                    <a:pt x="4345" y="39"/>
                    <a:pt x="5959" y="0"/>
                  </a:cubicBezTo>
                  <a:cubicBezTo>
                    <a:pt x="11172" y="0"/>
                    <a:pt x="16386" y="0"/>
                    <a:pt x="21600" y="0"/>
                  </a:cubicBezTo>
                </a:path>
              </a:pathLst>
            </a:custGeom>
            <a:ln>
              <a:solidFill>
                <a:srgbClr val="535353"/>
              </a:solidFill>
              <a:miter/>
            </a:ln>
          </p:spPr>
          <p:txBody>
            <a:bodyPr lIns="34289" rIns="34289"/>
            <a:lstStyle/>
            <a:p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31" name="Terminator 5"/>
            <p:cNvSpPr/>
            <p:nvPr/>
          </p:nvSpPr>
          <p:spPr>
            <a:xfrm>
              <a:off x="4917232" y="376634"/>
              <a:ext cx="6732576" cy="1221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gradFill>
              <a:gsLst>
                <a:gs pos="22846">
                  <a:srgbClr val="FF3847"/>
                </a:gs>
                <a:gs pos="63342">
                  <a:srgbClr val="FF7D25"/>
                </a:gs>
                <a:gs pos="100000">
                  <a:srgbClr val="FFC203"/>
                </a:gs>
              </a:gsLst>
              <a:lin ang="2089255"/>
            </a:gradFill>
            <a:ln w="12700">
              <a:miter lim="400000"/>
            </a:ln>
          </p:spPr>
          <p:txBody>
            <a:bodyPr lIns="34289" rIns="34289" anchor="ctr"/>
            <a:lstStyle/>
            <a:p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33" name="Oval 15"/>
            <p:cNvSpPr/>
            <p:nvPr/>
          </p:nvSpPr>
          <p:spPr>
            <a:xfrm>
              <a:off x="1051654" y="1513906"/>
              <a:ext cx="166666" cy="166667"/>
            </a:xfrm>
            <a:prstGeom prst="ellipse">
              <a:avLst/>
            </a:prstGeom>
            <a:gradFill>
              <a:gsLst>
                <a:gs pos="22846">
                  <a:srgbClr val="FF3847"/>
                </a:gs>
                <a:gs pos="63342">
                  <a:srgbClr val="FF7D25"/>
                </a:gs>
                <a:gs pos="100000">
                  <a:srgbClr val="FFC203"/>
                </a:gs>
              </a:gsLst>
              <a:lin ang="2089255"/>
            </a:gradFill>
            <a:ln w="12700">
              <a:miter lim="400000"/>
            </a:ln>
          </p:spPr>
          <p:txBody>
            <a:bodyPr lIns="34289" rIns="34289" anchor="ctr"/>
            <a:lstStyle/>
            <a:p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54" name="TextBox 52"/>
            <p:cNvSpPr txBox="1"/>
            <p:nvPr/>
          </p:nvSpPr>
          <p:spPr>
            <a:xfrm>
              <a:off x="5265995" y="503894"/>
              <a:ext cx="6109353" cy="10926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rIns="34289">
              <a:spAutoFit/>
            </a:bodyPr>
            <a:lstStyle>
              <a:lvl1pPr>
                <a:defRPr sz="2100"/>
              </a:lvl1pPr>
            </a:lstStyle>
            <a:p>
              <a:pPr lvl="1"/>
              <a:r>
                <a:rPr lang="en-US" sz="1575" dirty="0">
                  <a:solidFill>
                    <a:schemeClr val="bg1"/>
                  </a:solidFill>
                </a:rPr>
                <a:t>To store authentic information of extracted features in a distributed malware database blocks </a:t>
              </a:r>
            </a:p>
            <a:p>
              <a:r>
                <a:rPr sz="1575" dirty="0">
                  <a:solidFill>
                    <a:schemeClr val="bg1"/>
                  </a:solidFill>
                </a:rPr>
                <a:t>     </a:t>
              </a:r>
            </a:p>
          </p:txBody>
        </p:sp>
      </p:grpSp>
      <p:sp>
        <p:nvSpPr>
          <p:cNvPr id="34" name="Terminator 29"/>
          <p:cNvSpPr/>
          <p:nvPr/>
        </p:nvSpPr>
        <p:spPr>
          <a:xfrm>
            <a:off x="3579514" y="2234306"/>
            <a:ext cx="5564486" cy="981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4835"/>
                  <a:pt x="21600" y="10800"/>
                </a:cubicBezTo>
                <a:cubicBezTo>
                  <a:pt x="21600" y="16765"/>
                  <a:pt x="19988" y="21600"/>
                  <a:pt x="18000" y="21600"/>
                </a:cubicBezTo>
                <a:lnTo>
                  <a:pt x="3600" y="21600"/>
                </a:lnTo>
                <a:cubicBezTo>
                  <a:pt x="1612" y="21600"/>
                  <a:pt x="0" y="16765"/>
                  <a:pt x="0" y="10800"/>
                </a:cubicBezTo>
                <a:cubicBezTo>
                  <a:pt x="0" y="4835"/>
                  <a:pt x="1612" y="0"/>
                  <a:pt x="3600" y="0"/>
                </a:cubicBezTo>
                <a:close/>
              </a:path>
            </a:pathLst>
          </a:cu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6350">
            <a:solidFill>
              <a:srgbClr val="FFFFFF"/>
            </a:solidFill>
            <a:miter/>
          </a:ln>
          <a:effectLst>
            <a:outerShdw blurRad="419100" dist="466023" dir="2315233" rotWithShape="0">
              <a:srgbClr val="000000">
                <a:alpha val="38297"/>
              </a:srgbClr>
            </a:outerShdw>
          </a:effectLst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875904" y="2312243"/>
            <a:ext cx="7118630" cy="834149"/>
            <a:chOff x="2100488" y="1033525"/>
            <a:chExt cx="4119186" cy="1112198"/>
          </a:xfrm>
        </p:grpSpPr>
        <p:sp>
          <p:nvSpPr>
            <p:cNvPr id="23" name="Line"/>
            <p:cNvSpPr/>
            <p:nvPr/>
          </p:nvSpPr>
          <p:spPr>
            <a:xfrm>
              <a:off x="2208167" y="1592755"/>
              <a:ext cx="914184" cy="34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07" y="14994"/>
                    <a:pt x="694" y="9302"/>
                    <a:pt x="1363" y="5655"/>
                  </a:cubicBezTo>
                  <a:cubicBezTo>
                    <a:pt x="2269" y="724"/>
                    <a:pt x="3370" y="136"/>
                    <a:pt x="4439" y="0"/>
                  </a:cubicBezTo>
                  <a:cubicBezTo>
                    <a:pt x="10159" y="0"/>
                    <a:pt x="15880" y="0"/>
                    <a:pt x="21600" y="0"/>
                  </a:cubicBezTo>
                </a:path>
              </a:pathLst>
            </a:custGeom>
            <a:ln>
              <a:solidFill>
                <a:srgbClr val="535353"/>
              </a:solidFill>
              <a:miter/>
            </a:ln>
          </p:spPr>
          <p:txBody>
            <a:bodyPr lIns="34289" rIns="34289"/>
            <a:lstStyle/>
            <a:p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35" name="Terminator 30"/>
            <p:cNvSpPr/>
            <p:nvPr/>
          </p:nvSpPr>
          <p:spPr>
            <a:xfrm>
              <a:off x="3149012" y="1033525"/>
              <a:ext cx="3070662" cy="1112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lnTo>
                    <a:pt x="18000" y="0"/>
                  </a:lnTo>
                  <a:cubicBezTo>
                    <a:pt x="19988" y="0"/>
                    <a:pt x="21600" y="4835"/>
                    <a:pt x="21600" y="10800"/>
                  </a:cubicBezTo>
                  <a:cubicBezTo>
                    <a:pt x="21600" y="16765"/>
                    <a:pt x="19988" y="21600"/>
                    <a:pt x="18000" y="21600"/>
                  </a:cubicBezTo>
                  <a:lnTo>
                    <a:pt x="3600" y="21600"/>
                  </a:lnTo>
                  <a:cubicBezTo>
                    <a:pt x="1612" y="21600"/>
                    <a:pt x="0" y="16765"/>
                    <a:pt x="0" y="10800"/>
                  </a:cubicBezTo>
                  <a:cubicBezTo>
                    <a:pt x="0" y="4835"/>
                    <a:pt x="1612" y="0"/>
                    <a:pt x="3600" y="0"/>
                  </a:cubicBezTo>
                  <a:close/>
                </a:path>
              </a:pathLst>
            </a:custGeom>
            <a:gradFill>
              <a:gsLst>
                <a:gs pos="1890">
                  <a:srgbClr val="FF2A70"/>
                </a:gs>
                <a:gs pos="64135">
                  <a:srgbClr val="E1359B"/>
                </a:gs>
                <a:gs pos="98899">
                  <a:srgbClr val="C23FC6"/>
                </a:gs>
              </a:gsLst>
              <a:lin ang="2089255"/>
            </a:gradFill>
            <a:ln w="12700">
              <a:miter lim="400000"/>
            </a:ln>
          </p:spPr>
          <p:txBody>
            <a:bodyPr lIns="34289" rIns="34289" anchor="ctr"/>
            <a:lstStyle/>
            <a:p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37" name="Oval 34"/>
            <p:cNvSpPr/>
            <p:nvPr/>
          </p:nvSpPr>
          <p:spPr>
            <a:xfrm>
              <a:off x="2100488" y="1921204"/>
              <a:ext cx="166667" cy="166666"/>
            </a:xfrm>
            <a:prstGeom prst="ellipse">
              <a:avLst/>
            </a:prstGeom>
            <a:gradFill>
              <a:gsLst>
                <a:gs pos="1890">
                  <a:srgbClr val="FF2A70"/>
                </a:gs>
                <a:gs pos="64135">
                  <a:srgbClr val="E1359B"/>
                </a:gs>
                <a:gs pos="98899">
                  <a:srgbClr val="C23FC6"/>
                </a:gs>
              </a:gsLst>
              <a:lin ang="2089255"/>
            </a:gradFill>
            <a:ln w="12700">
              <a:miter lim="400000"/>
            </a:ln>
          </p:spPr>
          <p:txBody>
            <a:bodyPr lIns="34289" rIns="34289" anchor="ctr"/>
            <a:lstStyle/>
            <a:p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62" name="TextBox 52"/>
            <p:cNvSpPr txBox="1"/>
            <p:nvPr/>
          </p:nvSpPr>
          <p:spPr>
            <a:xfrm>
              <a:off x="3291814" y="1125508"/>
              <a:ext cx="2691283" cy="7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rIns="34289">
              <a:spAutoFit/>
            </a:bodyPr>
            <a:lstStyle>
              <a:lvl1pPr>
                <a:defRPr sz="2100"/>
              </a:lvl1pPr>
            </a:lstStyle>
            <a:p>
              <a:r>
                <a:rPr lang="en-IN" sz="1575" dirty="0">
                  <a:solidFill>
                    <a:schemeClr val="bg1"/>
                  </a:solidFill>
                </a:rPr>
                <a:t>To increase the run-time detection of malware with more speed and accuracy</a:t>
              </a:r>
              <a:r>
                <a:rPr sz="1575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sp>
        <p:nvSpPr>
          <p:cNvPr id="66" name="TextBox 52"/>
          <p:cNvSpPr txBox="1"/>
          <p:nvPr/>
        </p:nvSpPr>
        <p:spPr>
          <a:xfrm>
            <a:off x="4359979" y="4395105"/>
            <a:ext cx="4500188" cy="33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1575" dirty="0">
                <a:solidFill>
                  <a:schemeClr val="bg1"/>
                </a:solidFill>
              </a:rPr>
              <a:t>To protect the user from malicious apps</a:t>
            </a:r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68" name="TextBox 52"/>
          <p:cNvSpPr txBox="1"/>
          <p:nvPr/>
        </p:nvSpPr>
        <p:spPr>
          <a:xfrm>
            <a:off x="4339728" y="5357891"/>
            <a:ext cx="4602050" cy="57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1575" dirty="0">
                <a:solidFill>
                  <a:schemeClr val="bg1"/>
                </a:solidFill>
              </a:rPr>
              <a:t>	proposed framework can identify the new type of malware for </a:t>
            </a:r>
            <a:r>
              <a:rPr lang="en-US" sz="1575" dirty="0" err="1">
                <a:solidFill>
                  <a:schemeClr val="bg1"/>
                </a:solidFill>
              </a:rPr>
              <a:t>IoT</a:t>
            </a:r>
            <a:r>
              <a:rPr lang="en-US" sz="1575" dirty="0">
                <a:solidFill>
                  <a:schemeClr val="bg1"/>
                </a:solidFill>
              </a:rPr>
              <a:t> devices</a:t>
            </a:r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64081" y="3296305"/>
            <a:ext cx="7077697" cy="720353"/>
            <a:chOff x="2600002" y="2323623"/>
            <a:chExt cx="4642246" cy="960471"/>
          </a:xfrm>
        </p:grpSpPr>
        <p:grpSp>
          <p:nvGrpSpPr>
            <p:cNvPr id="2" name="Group 1"/>
            <p:cNvGrpSpPr/>
            <p:nvPr/>
          </p:nvGrpSpPr>
          <p:grpSpPr>
            <a:xfrm>
              <a:off x="2600002" y="2323623"/>
              <a:ext cx="4642246" cy="960471"/>
              <a:chOff x="2468963" y="2262887"/>
              <a:chExt cx="4642246" cy="960471"/>
            </a:xfrm>
          </p:grpSpPr>
          <p:sp>
            <p:nvSpPr>
              <p:cNvPr id="24" name="Line"/>
              <p:cNvSpPr/>
              <p:nvPr/>
            </p:nvSpPr>
            <p:spPr>
              <a:xfrm flipV="1">
                <a:off x="2624749" y="2743122"/>
                <a:ext cx="1010250" cy="6921"/>
              </a:xfrm>
              <a:prstGeom prst="line">
                <a:avLst/>
              </a:prstGeom>
              <a:ln>
                <a:solidFill>
                  <a:srgbClr val="535353"/>
                </a:solidFill>
                <a:miter/>
              </a:ln>
            </p:spPr>
            <p:txBody>
              <a:bodyPr lIns="34289" rIns="34289"/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Terminator 39"/>
              <p:cNvSpPr/>
              <p:nvPr/>
            </p:nvSpPr>
            <p:spPr>
              <a:xfrm>
                <a:off x="3619599" y="2262887"/>
                <a:ext cx="3491610" cy="960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gradFill>
                <a:gsLst>
                  <a:gs pos="22846">
                    <a:srgbClr val="FFFFFF"/>
                  </a:gs>
                  <a:gs pos="63322">
                    <a:srgbClr val="E6EAEB"/>
                  </a:gs>
                  <a:gs pos="99960">
                    <a:srgbClr val="CDD5D8"/>
                  </a:gs>
                </a:gsLst>
                <a:lin ang="2089255"/>
              </a:gradFill>
              <a:ln w="6350">
                <a:solidFill>
                  <a:srgbClr val="FFFFFF"/>
                </a:solidFill>
                <a:miter/>
              </a:ln>
              <a:effectLst>
                <a:outerShdw blurRad="419100" dist="466023" dir="2315233" rotWithShape="0">
                  <a:srgbClr val="000000">
                    <a:alpha val="38297"/>
                  </a:srgbClr>
                </a:outerShdw>
              </a:effectLst>
            </p:spPr>
            <p:txBody>
              <a:bodyPr lIns="34289" rIns="34289" anchor="ctr"/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rminator 40"/>
              <p:cNvSpPr/>
              <p:nvPr/>
            </p:nvSpPr>
            <p:spPr>
              <a:xfrm>
                <a:off x="3767665" y="2350707"/>
                <a:ext cx="3295967" cy="780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18000" y="0"/>
                    </a:lnTo>
                    <a:cubicBezTo>
                      <a:pt x="19988" y="0"/>
                      <a:pt x="21600" y="4835"/>
                      <a:pt x="21600" y="10800"/>
                    </a:cubicBezTo>
                    <a:cubicBezTo>
                      <a:pt x="21600" y="16765"/>
                      <a:pt x="19988" y="21600"/>
                      <a:pt x="18000" y="21600"/>
                    </a:cubicBezTo>
                    <a:lnTo>
                      <a:pt x="3600" y="21600"/>
                    </a:lnTo>
                    <a:cubicBezTo>
                      <a:pt x="1612" y="21600"/>
                      <a:pt x="0" y="16765"/>
                      <a:pt x="0" y="10800"/>
                    </a:cubicBezTo>
                    <a:cubicBezTo>
                      <a:pt x="0" y="4835"/>
                      <a:pt x="1612" y="0"/>
                      <a:pt x="3600" y="0"/>
                    </a:cubicBezTo>
                    <a:close/>
                  </a:path>
                </a:pathLst>
              </a:custGeom>
              <a:gradFill>
                <a:gsLst>
                  <a:gs pos="22846">
                    <a:srgbClr val="6428AA"/>
                  </a:gs>
                  <a:gs pos="63240">
                    <a:srgbClr val="863DC8"/>
                  </a:gs>
                  <a:gs pos="99804">
                    <a:srgbClr val="A852E6"/>
                  </a:gs>
                </a:gsLst>
                <a:lin ang="2089255"/>
              </a:gradFill>
              <a:ln w="12700">
                <a:miter lim="400000"/>
              </a:ln>
            </p:spPr>
            <p:txBody>
              <a:bodyPr lIns="34289" rIns="34289" anchor="ctr"/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Oval 44"/>
              <p:cNvSpPr/>
              <p:nvPr/>
            </p:nvSpPr>
            <p:spPr>
              <a:xfrm>
                <a:off x="2468963" y="2645434"/>
                <a:ext cx="166667" cy="166667"/>
              </a:xfrm>
              <a:prstGeom prst="ellipse">
                <a:avLst/>
              </a:prstGeom>
              <a:gradFill>
                <a:gsLst>
                  <a:gs pos="22846">
                    <a:srgbClr val="6428AA"/>
                  </a:gs>
                  <a:gs pos="63240">
                    <a:srgbClr val="863DC8"/>
                  </a:gs>
                  <a:gs pos="99804">
                    <a:srgbClr val="A852E6"/>
                  </a:gs>
                </a:gsLst>
                <a:lin ang="2089255"/>
              </a:gradFill>
              <a:ln w="12700">
                <a:miter lim="400000"/>
              </a:ln>
            </p:spPr>
            <p:txBody>
              <a:bodyPr lIns="34289" rIns="34289" anchor="ctr"/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" name="TextBox 52"/>
            <p:cNvSpPr txBox="1"/>
            <p:nvPr/>
          </p:nvSpPr>
          <p:spPr>
            <a:xfrm>
              <a:off x="3993119" y="2435767"/>
              <a:ext cx="3107135" cy="7694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rIns="34289">
              <a:spAutoFit/>
            </a:bodyPr>
            <a:lstStyle>
              <a:lvl1pPr>
                <a:defRPr sz="2100"/>
              </a:lvl1pPr>
            </a:lstStyle>
            <a:p>
              <a:r>
                <a:rPr lang="en-IN" sz="1575" dirty="0">
                  <a:solidFill>
                    <a:schemeClr val="bg1"/>
                  </a:solidFill>
                </a:rPr>
                <a:t>To announce malware information for all users</a:t>
              </a:r>
            </a:p>
            <a:p>
              <a:r>
                <a:rPr sz="1575" dirty="0">
                  <a:solidFill>
                    <a:schemeClr val="bg1"/>
                  </a:solidFill>
                </a:rPr>
                <a:t>   </a:t>
              </a:r>
            </a:p>
          </p:txBody>
        </p:sp>
      </p:grpSp>
      <p:grpSp>
        <p:nvGrpSpPr>
          <p:cNvPr id="78" name="Group">
            <a:extLst>
              <a:ext uri="{FF2B5EF4-FFF2-40B4-BE49-F238E27FC236}">
                <a16:creationId xmlns:a16="http://schemas.microsoft.com/office/drawing/2014/main" id="{FF0C370F-98C8-F342-BDFB-DBB42B4753B1}"/>
              </a:ext>
            </a:extLst>
          </p:cNvPr>
          <p:cNvGrpSpPr/>
          <p:nvPr/>
        </p:nvGrpSpPr>
        <p:grpSpPr>
          <a:xfrm>
            <a:off x="221263" y="3159865"/>
            <a:ext cx="1283402" cy="406773"/>
            <a:chOff x="0" y="49428"/>
            <a:chExt cx="1711200" cy="542363"/>
          </a:xfrm>
        </p:grpSpPr>
        <p:sp>
          <p:nvSpPr>
            <p:cNvPr id="80" name="TextBox 52">
              <a:extLst>
                <a:ext uri="{FF2B5EF4-FFF2-40B4-BE49-F238E27FC236}">
                  <a16:creationId xmlns:a16="http://schemas.microsoft.com/office/drawing/2014/main" id="{B0DACC1D-BDE8-8F41-BC12-B5CFD8374B0C}"/>
                </a:ext>
              </a:extLst>
            </p:cNvPr>
            <p:cNvSpPr txBox="1"/>
            <p:nvPr/>
          </p:nvSpPr>
          <p:spPr>
            <a:xfrm>
              <a:off x="0" y="49428"/>
              <a:ext cx="1711200" cy="415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>
              <a:lvl1pPr>
                <a:defRPr sz="2100">
                  <a:solidFill>
                    <a:srgbClr val="000000"/>
                  </a:solidFill>
                </a:defRPr>
              </a:lvl1pPr>
            </a:lstStyle>
            <a:p>
              <a:r>
                <a:rPr lang="en-US" sz="1575" dirty="0">
                  <a:solidFill>
                    <a:schemeClr val="tx1"/>
                  </a:solidFill>
                </a:rPr>
                <a:t>Blockchain</a:t>
              </a:r>
              <a:endParaRPr sz="1575" dirty="0">
                <a:solidFill>
                  <a:schemeClr val="tx1"/>
                </a:solidFill>
              </a:endParaRPr>
            </a:p>
          </p:txBody>
        </p:sp>
        <p:grpSp>
          <p:nvGrpSpPr>
            <p:cNvPr id="81" name="Group">
              <a:extLst>
                <a:ext uri="{FF2B5EF4-FFF2-40B4-BE49-F238E27FC236}">
                  <a16:creationId xmlns:a16="http://schemas.microsoft.com/office/drawing/2014/main" id="{351B2A4C-A5FB-844B-BF0B-5678107ABFDD}"/>
                </a:ext>
              </a:extLst>
            </p:cNvPr>
            <p:cNvGrpSpPr/>
            <p:nvPr/>
          </p:nvGrpSpPr>
          <p:grpSpPr>
            <a:xfrm>
              <a:off x="233525" y="69684"/>
              <a:ext cx="1244153" cy="522107"/>
              <a:chOff x="0" y="0"/>
              <a:chExt cx="1244152" cy="522106"/>
            </a:xfrm>
          </p:grpSpPr>
          <p:sp>
            <p:nvSpPr>
              <p:cNvPr id="82" name="Line">
                <a:extLst>
                  <a:ext uri="{FF2B5EF4-FFF2-40B4-BE49-F238E27FC236}">
                    <a16:creationId xmlns:a16="http://schemas.microsoft.com/office/drawing/2014/main" id="{690FD118-39B9-ED47-9823-679CE62E2AAB}"/>
                  </a:ext>
                </a:extLst>
              </p:cNvPr>
              <p:cNvSpPr/>
              <p:nvPr/>
            </p:nvSpPr>
            <p:spPr>
              <a:xfrm>
                <a:off x="0" y="0"/>
                <a:ext cx="1244152" cy="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Line">
                <a:extLst>
                  <a:ext uri="{FF2B5EF4-FFF2-40B4-BE49-F238E27FC236}">
                    <a16:creationId xmlns:a16="http://schemas.microsoft.com/office/drawing/2014/main" id="{11735389-C2B3-C140-9E93-7BBC408BE9FD}"/>
                  </a:ext>
                </a:extLst>
              </p:cNvPr>
              <p:cNvSpPr/>
              <p:nvPr/>
            </p:nvSpPr>
            <p:spPr>
              <a:xfrm>
                <a:off x="0" y="522105"/>
                <a:ext cx="1244152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1BC9B0A-3B71-496C-8642-66374BEE1C6B}"/>
              </a:ext>
            </a:extLst>
          </p:cNvPr>
          <p:cNvSpPr/>
          <p:nvPr/>
        </p:nvSpPr>
        <p:spPr>
          <a:xfrm>
            <a:off x="0" y="16317"/>
            <a:ext cx="9077717" cy="1014413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98000">
                <a:srgbClr val="0070C0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4000" b="1" dirty="0">
              <a:solidFill>
                <a:schemeClr val="bg1"/>
              </a:solidFill>
              <a:latin typeface="Areal round"/>
              <a:cs typeface="Arial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601A06B-F1D0-4DF6-B0A9-0C09501A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26" t="2968" r="5898" b="3112"/>
          <a:stretch>
            <a:fillRect/>
          </a:stretch>
        </p:blipFill>
        <p:spPr>
          <a:xfrm>
            <a:off x="7715033" y="42115"/>
            <a:ext cx="1329270" cy="824376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bg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25</a:t>
            </a:fld>
            <a:endParaRPr lang="en-IN"/>
          </a:p>
        </p:txBody>
      </p:sp>
      <p:grpSp>
        <p:nvGrpSpPr>
          <p:cNvPr id="48" name="Group 47"/>
          <p:cNvGrpSpPr/>
          <p:nvPr/>
        </p:nvGrpSpPr>
        <p:grpSpPr>
          <a:xfrm>
            <a:off x="-2340768" y="108345"/>
            <a:ext cx="8162877" cy="723128"/>
            <a:chOff x="-2309626" y="-4107721"/>
            <a:chExt cx="8162877" cy="723128"/>
          </a:xfrm>
        </p:grpSpPr>
        <p:sp>
          <p:nvSpPr>
            <p:cNvPr id="50" name="Pie 49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1" name="Group 50"/>
            <p:cNvGrpSpPr/>
            <p:nvPr/>
          </p:nvGrpSpPr>
          <p:grpSpPr>
            <a:xfrm>
              <a:off x="-2309626" y="-4107721"/>
              <a:ext cx="8162877" cy="707886"/>
              <a:chOff x="-2489030" y="-4249078"/>
              <a:chExt cx="8162877" cy="707886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3" name="TextBox 52"/>
              <p:cNvSpPr txBox="1"/>
              <p:nvPr/>
            </p:nvSpPr>
            <p:spPr>
              <a:xfrm>
                <a:off x="-2489030" y="-4113289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Blockchain Technology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762281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8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400"/>
                            </p:stCondLst>
                            <p:childTnLst>
                              <p:par>
                                <p:cTn id="4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"/>
                            </p:stCondLst>
                            <p:childTnLst>
                              <p:par>
                                <p:cTn id="5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9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"/>
                            </p:stCondLst>
                            <p:childTnLst>
                              <p:par>
                                <p:cTn id="6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3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0"/>
                            </p:stCondLst>
                            <p:childTnLst>
                              <p:par>
                                <p:cTn id="6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5" dur="6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dvAuto="0"/>
      <p:bldP spid="27" grpId="0" animBg="1" advAuto="0"/>
      <p:bldP spid="28" grpId="0" animBg="1" advAuto="0"/>
      <p:bldP spid="29" grpId="0" animBg="1" advAuto="0"/>
      <p:bldP spid="30" grpId="0" animBg="1" advAuto="0"/>
      <p:bldP spid="42" grpId="0" animBg="1" advAuto="0"/>
      <p:bldP spid="43" grpId="0" animBg="1" advAuto="0"/>
      <p:bldP spid="45" grpId="0" animBg="1" advAuto="0"/>
      <p:bldP spid="46" grpId="0" animBg="1" advAuto="0"/>
      <p:bldP spid="47" grpId="0" animBg="1" advAuto="0"/>
      <p:bldP spid="49" grpId="0" animBg="1" advAuto="0"/>
      <p:bldP spid="34" grpId="0" animBg="1"/>
      <p:bldP spid="66" grpId="0" animBg="1" advAuto="0"/>
      <p:bldP spid="68" grpId="0" animBg="1" advAuto="0"/>
      <p:bldP spid="78" grpId="0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460159" y="6664900"/>
            <a:ext cx="46321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bmk="_Toc4002639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Figure 4- 4 Flow Chart of 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1081085"/>
            <a:ext cx="3776181" cy="5755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N" sz="1400" dirty="0"/>
              <a:t>The overall architecture consist four layer: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sz="1400" dirty="0"/>
              <a:t>Network Layer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sz="1400" dirty="0"/>
              <a:t>Storage Layer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sz="1400" dirty="0"/>
              <a:t>Support Layer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IN" sz="1400" dirty="0"/>
              <a:t>Application Layer</a:t>
            </a:r>
          </a:p>
          <a:p>
            <a:pPr marL="857250" lvl="1" indent="-400050">
              <a:buFont typeface="+mj-lt"/>
              <a:buAutoNum type="romanUcPeriod"/>
            </a:pPr>
            <a:endParaRPr lang="en-US" sz="1400" dirty="0"/>
          </a:p>
          <a:p>
            <a:pPr lvl="1"/>
            <a:endParaRPr lang="en-IN" sz="1400" dirty="0"/>
          </a:p>
          <a:p>
            <a:pPr marL="342900" lvl="0" indent="-342900">
              <a:buFont typeface="+mj-lt"/>
              <a:buAutoNum type="arabicPeriod"/>
            </a:pPr>
            <a:r>
              <a:rPr lang="en-IN" sz="1400" dirty="0"/>
              <a:t>This design scheme cost-creditable for the </a:t>
            </a:r>
            <a:r>
              <a:rPr lang="en-IN" sz="1400" dirty="0" err="1"/>
              <a:t>IoT</a:t>
            </a:r>
            <a:r>
              <a:rPr lang="en-IN" sz="1400" dirty="0"/>
              <a:t> devices for malware detection.</a:t>
            </a:r>
          </a:p>
          <a:p>
            <a:pPr marL="342900" lvl="0" indent="-342900">
              <a:buFont typeface="+mj-lt"/>
              <a:buAutoNum type="arabicPeriod"/>
            </a:pPr>
            <a:endParaRPr lang="en-US" sz="1400" dirty="0"/>
          </a:p>
          <a:p>
            <a:pPr marL="342900" lvl="0" indent="-342900">
              <a:buFont typeface="+mj-lt"/>
              <a:buAutoNum type="arabicPeriod"/>
            </a:pPr>
            <a:endParaRPr lang="en-IN" sz="1400" dirty="0"/>
          </a:p>
          <a:p>
            <a:pPr marL="342900" lvl="0" indent="-342900">
              <a:buFont typeface="+mj-lt"/>
              <a:buAutoNum type="arabicPeriod"/>
            </a:pPr>
            <a:r>
              <a:rPr lang="en-IN" sz="1400" dirty="0"/>
              <a:t>The network layer Link nodes can communicate through a P2P connection between devices. The blockchain can store the malware features of malicious code in the storage layer.</a:t>
            </a:r>
          </a:p>
          <a:p>
            <a:pPr marL="342900" lvl="0" indent="-342900">
              <a:buFont typeface="+mj-lt"/>
              <a:buAutoNum type="arabicPeriod"/>
            </a:pPr>
            <a:endParaRPr lang="en-IN" sz="1400" dirty="0"/>
          </a:p>
          <a:p>
            <a:pPr marL="342900" lvl="0" indent="-342900">
              <a:buFont typeface="+mj-lt"/>
              <a:buAutoNum type="arabicPeriod"/>
            </a:pPr>
            <a:r>
              <a:rPr lang="en-IN" sz="1400" dirty="0"/>
              <a:t>Furthermore, the support layer of the Android platform used blockchain technology for data encryption, access control, and key management, </a:t>
            </a:r>
            <a:r>
              <a:rPr lang="en-IN" sz="1400" dirty="0" err="1"/>
              <a:t>etc</a:t>
            </a:r>
            <a:endParaRPr lang="en-IN" sz="1400" dirty="0"/>
          </a:p>
          <a:p>
            <a:pPr marL="342900" lvl="0" indent="-342900">
              <a:buFont typeface="+mj-lt"/>
              <a:buAutoNum type="arabicPeriod"/>
            </a:pPr>
            <a:endParaRPr lang="en-IN" sz="1400" dirty="0"/>
          </a:p>
          <a:p>
            <a:pPr marL="342900" lvl="0" indent="-342900">
              <a:buFont typeface="+mj-lt"/>
              <a:buAutoNum type="arabicPeriod"/>
            </a:pPr>
            <a:r>
              <a:rPr lang="en-IN" sz="1400" dirty="0"/>
              <a:t>Application layer blockchain technology protect the user from malicious applications.</a:t>
            </a:r>
          </a:p>
          <a:p>
            <a:pPr marL="342900" lvl="0" indent="-342900">
              <a:buFont typeface="+mj-lt"/>
              <a:buAutoNum type="arabicPeriod"/>
            </a:pPr>
            <a:endParaRPr lang="en-IN" dirty="0"/>
          </a:p>
          <a:p>
            <a:pPr marL="342900" lvl="0" indent="-342900">
              <a:buFont typeface="+mj-lt"/>
              <a:buAutoNum type="arabicPeriod"/>
            </a:pPr>
            <a:endParaRPr lang="en-IN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806968" y="1166166"/>
          <a:ext cx="5166857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65" name="Visio" r:id="rId5" imgW="16773581" imgH="12820623" progId="Visio.Drawing.15">
                  <p:embed/>
                </p:oleObj>
              </mc:Choice>
              <mc:Fallback>
                <p:oleObj name="Visio" r:id="rId5" imgW="16773581" imgH="12820623" progId="Visio.Drawing.15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6968" y="1166166"/>
                        <a:ext cx="5166857" cy="4114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067944" y="5517231"/>
            <a:ext cx="504056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The advantage of using the blockchain technology is to identify illegal activity and illegal manipulating of the user's data.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26</a:t>
            </a:fld>
            <a:endParaRPr lang="zh-CN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-1574653" y="108345"/>
            <a:ext cx="8162877" cy="723128"/>
            <a:chOff x="-1543511" y="-4107721"/>
            <a:chExt cx="8162877" cy="723128"/>
          </a:xfrm>
        </p:grpSpPr>
        <p:sp>
          <p:nvSpPr>
            <p:cNvPr id="17" name="Pie 16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19"/>
            <p:cNvGrpSpPr/>
            <p:nvPr/>
          </p:nvGrpSpPr>
          <p:grpSpPr>
            <a:xfrm>
              <a:off x="-1543511" y="-4107721"/>
              <a:ext cx="8162877" cy="707886"/>
              <a:chOff x="-1722915" y="-4249078"/>
              <a:chExt cx="8162877" cy="70788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TextBox 21"/>
              <p:cNvSpPr txBox="1"/>
              <p:nvPr/>
            </p:nvSpPr>
            <p:spPr>
              <a:xfrm>
                <a:off x="-1722915" y="-4086123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Blockchain Based Framework for</a:t>
                </a:r>
              </a:p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 Android Malware Detection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286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6283" y="332656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74946" y="8279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59424" y="149122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95655" y="148715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495655" y="6997556"/>
            <a:ext cx="46321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bmk="_Toc4002639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Figure 4- 4 Flow Chart of 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37321" y="92564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pSp>
        <p:nvGrpSpPr>
          <p:cNvPr id="26" name="Group 24"/>
          <p:cNvGrpSpPr/>
          <p:nvPr/>
        </p:nvGrpSpPr>
        <p:grpSpPr>
          <a:xfrm>
            <a:off x="1033539" y="4449392"/>
            <a:ext cx="3487778" cy="516340"/>
            <a:chOff x="2531150" y="4037354"/>
            <a:chExt cx="3487778" cy="516340"/>
          </a:xfrm>
        </p:grpSpPr>
        <p:sp>
          <p:nvSpPr>
            <p:cNvPr id="27" name="Rectangle 26"/>
            <p:cNvSpPr/>
            <p:nvPr/>
          </p:nvSpPr>
          <p:spPr>
            <a:xfrm>
              <a:off x="2531150" y="4037354"/>
              <a:ext cx="3487778" cy="516340"/>
            </a:xfrm>
            <a:prstGeom prst="rect">
              <a:avLst/>
            </a:prstGeom>
            <a:scene3d>
              <a:camera prst="obliqueTopLeft"/>
              <a:lightRig rig="soft" dir="tl">
                <a:rot lat="0" lon="0" rev="20100000"/>
              </a:lightRig>
            </a:scene3d>
            <a:sp3d extrusionH="1270000">
              <a:bevelT w="50800" h="508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51720" y="4114800"/>
              <a:ext cx="3291880" cy="33855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sz="1600" b="1" dirty="0">
                  <a:ln w="50800"/>
                  <a:solidFill>
                    <a:schemeClr val="bg1"/>
                  </a:solidFill>
                </a:rPr>
                <a:t>Network Layer</a:t>
              </a:r>
            </a:p>
          </p:txBody>
        </p:sp>
      </p:grpSp>
      <p:grpSp>
        <p:nvGrpSpPr>
          <p:cNvPr id="30" name="Group 26"/>
          <p:cNvGrpSpPr/>
          <p:nvPr/>
        </p:nvGrpSpPr>
        <p:grpSpPr>
          <a:xfrm>
            <a:off x="1015596" y="3858265"/>
            <a:ext cx="3505721" cy="516340"/>
            <a:chOff x="2513207" y="3446227"/>
            <a:chExt cx="3505721" cy="516340"/>
          </a:xfrm>
        </p:grpSpPr>
        <p:sp>
          <p:nvSpPr>
            <p:cNvPr id="32" name="Rectangle 31"/>
            <p:cNvSpPr/>
            <p:nvPr/>
          </p:nvSpPr>
          <p:spPr>
            <a:xfrm>
              <a:off x="2531150" y="3446227"/>
              <a:ext cx="3487778" cy="516340"/>
            </a:xfrm>
            <a:prstGeom prst="rect">
              <a:avLst/>
            </a:prstGeom>
            <a:scene3d>
              <a:camera prst="obliqueTopLeft"/>
              <a:lightRig rig="soft" dir="tl">
                <a:rot lat="0" lon="0" rev="20100000"/>
              </a:lightRig>
            </a:scene3d>
            <a:sp3d extrusionH="1270000">
              <a:bevelT w="50800" h="508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...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13207" y="3456082"/>
              <a:ext cx="34653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b="1" dirty="0">
                  <a:ln w="50800"/>
                  <a:solidFill>
                    <a:schemeClr val="bg1"/>
                  </a:solidFill>
                </a:rPr>
                <a:t>Storage Layer</a:t>
              </a:r>
            </a:p>
          </p:txBody>
        </p:sp>
      </p:grpSp>
      <p:grpSp>
        <p:nvGrpSpPr>
          <p:cNvPr id="34" name="Group 27"/>
          <p:cNvGrpSpPr/>
          <p:nvPr/>
        </p:nvGrpSpPr>
        <p:grpSpPr>
          <a:xfrm>
            <a:off x="1007449" y="3265365"/>
            <a:ext cx="3513868" cy="516340"/>
            <a:chOff x="2505060" y="2839679"/>
            <a:chExt cx="3513868" cy="516340"/>
          </a:xfrm>
        </p:grpSpPr>
        <p:sp>
          <p:nvSpPr>
            <p:cNvPr id="35" name="Rectangle 34"/>
            <p:cNvSpPr/>
            <p:nvPr/>
          </p:nvSpPr>
          <p:spPr>
            <a:xfrm>
              <a:off x="2531150" y="2839679"/>
              <a:ext cx="3487778" cy="516340"/>
            </a:xfrm>
            <a:prstGeom prst="rect">
              <a:avLst/>
            </a:prstGeom>
            <a:solidFill>
              <a:srgbClr val="7030A0"/>
            </a:solidFill>
            <a:scene3d>
              <a:camera prst="obliqueTopLeft"/>
              <a:lightRig rig="soft" dir="tl">
                <a:rot lat="0" lon="0" rev="20100000"/>
              </a:lightRig>
            </a:scene3d>
            <a:sp3d extrusionH="1270000">
              <a:bevelT w="50800" h="508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505060" y="2867502"/>
              <a:ext cx="3465300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b="1" dirty="0">
                  <a:ln w="50800"/>
                  <a:solidFill>
                    <a:schemeClr val="bg1"/>
                  </a:solidFill>
                </a:rPr>
                <a:t>Support Layer </a:t>
              </a:r>
            </a:p>
          </p:txBody>
        </p:sp>
      </p:grpSp>
      <p:grpSp>
        <p:nvGrpSpPr>
          <p:cNvPr id="37" name="Group 28"/>
          <p:cNvGrpSpPr/>
          <p:nvPr/>
        </p:nvGrpSpPr>
        <p:grpSpPr>
          <a:xfrm>
            <a:off x="1029280" y="1871138"/>
            <a:ext cx="3487778" cy="1318766"/>
            <a:chOff x="2526891" y="1431804"/>
            <a:chExt cx="3487778" cy="1318766"/>
          </a:xfrm>
          <a:solidFill>
            <a:schemeClr val="tx1"/>
          </a:solidFill>
        </p:grpSpPr>
        <p:sp>
          <p:nvSpPr>
            <p:cNvPr id="38" name="Rectangle 37"/>
            <p:cNvSpPr/>
            <p:nvPr/>
          </p:nvSpPr>
          <p:spPr>
            <a:xfrm>
              <a:off x="2526891" y="1431804"/>
              <a:ext cx="3487778" cy="1318766"/>
            </a:xfrm>
            <a:prstGeom prst="rect">
              <a:avLst/>
            </a:prstGeom>
            <a:grpFill/>
            <a:scene3d>
              <a:camera prst="obliqueTopLeft"/>
              <a:lightRig rig="soft" dir="tl">
                <a:rot lat="0" lon="0" rev="20100000"/>
              </a:lightRig>
            </a:scene3d>
            <a:sp3d extrusionH="1270000">
              <a:bevelT w="50800" h="50800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537651" y="1564217"/>
              <a:ext cx="3465300" cy="954107"/>
            </a:xfrm>
            <a:prstGeom prst="rect">
              <a:avLst/>
            </a:prstGeom>
            <a:grpFill/>
          </p:spPr>
          <p:txBody>
            <a:bodyPr wrap="square" lIns="91440" tIns="45720" rIns="91440" bIns="45720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ctr"/>
              <a:r>
                <a:rPr lang="en-US" sz="2800" b="1" dirty="0">
                  <a:ln w="50800"/>
                  <a:solidFill>
                    <a:schemeClr val="bg1"/>
                  </a:solidFill>
                </a:rPr>
                <a:t>Application </a:t>
              </a:r>
            </a:p>
            <a:p>
              <a:pPr algn="ctr"/>
              <a:r>
                <a:rPr lang="en-US" sz="2800" b="1" dirty="0">
                  <a:ln w="50800"/>
                  <a:solidFill>
                    <a:schemeClr val="bg1"/>
                  </a:solidFill>
                </a:rPr>
                <a:t>Layer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050728" y="2851764"/>
            <a:ext cx="4228737" cy="3473291"/>
          </a:xfrm>
          <a:prstGeom prst="wedgeRoundRectCallout">
            <a:avLst>
              <a:gd name="adj1" fmla="val -64944"/>
              <a:gd name="adj2" fmla="val -35791"/>
              <a:gd name="adj3" fmla="val 16667"/>
            </a:avLst>
          </a:prstGeom>
          <a:ln w="57150"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consensus mechanism determines the legitimacy of nodes in the Consortium Blockchain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err="1"/>
              <a:t>conrms</a:t>
            </a:r>
            <a:r>
              <a:rPr lang="en-IN" dirty="0"/>
              <a:t> the submitted information ensures the legality and validity of block information in the database.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digital signature makes the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submitted by users undeniable, and makes the blockchain capable of keeping the user who submits the illegal data.</a:t>
            </a:r>
          </a:p>
        </p:txBody>
      </p:sp>
      <p:sp>
        <p:nvSpPr>
          <p:cNvPr id="44" name="Rounded Rectangular Callout 43"/>
          <p:cNvSpPr/>
          <p:nvPr/>
        </p:nvSpPr>
        <p:spPr>
          <a:xfrm>
            <a:off x="5172674" y="1660214"/>
            <a:ext cx="3955635" cy="4617006"/>
          </a:xfrm>
          <a:prstGeom prst="wedgeRoundRectCallout">
            <a:avLst>
              <a:gd name="adj1" fmla="val -68577"/>
              <a:gd name="adj2" fmla="val -38753"/>
              <a:gd name="adj3" fmla="val 16667"/>
            </a:avLst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programs and interfaces for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various applications are provided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Users can interact with various applications without considering details about the bottom technology of the blockchain.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/>
              <a:t>Typical applications include the malware detection, the malicious event detection the evidence tracking and extraction, and the digital storage applications.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5050728" y="4588409"/>
            <a:ext cx="4077581" cy="1940957"/>
          </a:xfrm>
          <a:prstGeom prst="wedgeRoundRectCallout">
            <a:avLst>
              <a:gd name="adj1" fmla="val -64944"/>
              <a:gd name="adj2" fmla="val -35791"/>
              <a:gd name="adj3" fmla="val 16667"/>
            </a:avLst>
          </a:prstGeom>
          <a:ln w="57150"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Network Layer provides data exchange reliability i.e. data </a:t>
            </a:r>
            <a:r>
              <a:rPr lang="en-IN" dirty="0"/>
              <a:t>Android platform used blockchain technology for data encryption, access control, and key management, </a:t>
            </a:r>
            <a:r>
              <a:rPr lang="en-IN" dirty="0" err="1"/>
              <a:t>etc</a:t>
            </a:r>
            <a:endParaRPr lang="en-IN" dirty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99877" y="3590285"/>
            <a:ext cx="4229707" cy="3098721"/>
          </a:xfrm>
          <a:prstGeom prst="wedgeRoundRectCallout">
            <a:avLst>
              <a:gd name="adj1" fmla="val -64944"/>
              <a:gd name="adj2" fmla="val -35791"/>
              <a:gd name="adj3" fmla="val 16667"/>
            </a:avLst>
          </a:prstGeom>
          <a:ln w="57150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features of malicious codes are stored.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Factual information is also provided in this layer to form 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distributed malware fact-base in the Consortium Blockchain.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Each block contains a page of malware features and other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information, including block head and block data.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/>
              <a:t>Once these blocks are </a:t>
            </a:r>
            <a:r>
              <a:rPr lang="en-IN" sz="1600" dirty="0" err="1"/>
              <a:t>conrmed</a:t>
            </a:r>
            <a:r>
              <a:rPr lang="en-IN" sz="1600" dirty="0"/>
              <a:t>, they cannot be </a:t>
            </a:r>
            <a:r>
              <a:rPr lang="en-IN" sz="1600" dirty="0" err="1"/>
              <a:t>modied</a:t>
            </a:r>
            <a:r>
              <a:rPr lang="en-IN" sz="1600" dirty="0"/>
              <a:t>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88696" y="6689006"/>
            <a:ext cx="2133600" cy="365125"/>
          </a:xfrm>
        </p:spPr>
        <p:txBody>
          <a:bodyPr/>
          <a:lstStyle/>
          <a:p>
            <a:fld id="{E696134D-7DA6-4B07-8B4D-B7598CACEB89}" type="slidenum">
              <a:rPr lang="zh-CN" altLang="en-US" smtClean="0"/>
              <a:pPr/>
              <a:t>27</a:t>
            </a:fld>
            <a:endParaRPr lang="zh-CN" altLang="en-US"/>
          </a:p>
        </p:txBody>
      </p:sp>
      <p:grpSp>
        <p:nvGrpSpPr>
          <p:cNvPr id="41" name="Group 40"/>
          <p:cNvGrpSpPr/>
          <p:nvPr/>
        </p:nvGrpSpPr>
        <p:grpSpPr>
          <a:xfrm>
            <a:off x="-1476672" y="417501"/>
            <a:ext cx="8162877" cy="723128"/>
            <a:chOff x="-1543511" y="-4107721"/>
            <a:chExt cx="8162877" cy="723128"/>
          </a:xfrm>
        </p:grpSpPr>
        <p:sp>
          <p:nvSpPr>
            <p:cNvPr id="42" name="Pie 41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5" name="Group 44"/>
            <p:cNvGrpSpPr/>
            <p:nvPr/>
          </p:nvGrpSpPr>
          <p:grpSpPr>
            <a:xfrm>
              <a:off x="-1543511" y="-4107721"/>
              <a:ext cx="8162877" cy="707886"/>
              <a:chOff x="-1722915" y="-4249078"/>
              <a:chExt cx="8162877" cy="707886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TextBox 46"/>
              <p:cNvSpPr txBox="1"/>
              <p:nvPr/>
            </p:nvSpPr>
            <p:spPr>
              <a:xfrm>
                <a:off x="-1722915" y="-4086123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Blockchain Based Framework for</a:t>
                </a:r>
              </a:p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 Android Malware Detection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483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xit" presetSubtype="32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circle(out)">
                                      <p:cBhvr>
                                        <p:cTn id="3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29" grpId="1" animBg="1"/>
      <p:bldP spid="29" grpId="2" animBg="1"/>
      <p:bldP spid="31" grpId="0" animBg="1"/>
      <p:bldP spid="3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460159" y="6664900"/>
            <a:ext cx="46321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bmk="_Toc4002639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Figure 4- 4 Flow Chart of 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08472"/>
              </p:ext>
            </p:extLst>
          </p:nvPr>
        </p:nvGraphicFramePr>
        <p:xfrm>
          <a:off x="1513866" y="1083377"/>
          <a:ext cx="6301027" cy="5018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39" name="Visio" r:id="rId5" imgW="16773581" imgH="12820623" progId="Visio.Drawing.15">
                  <p:embed/>
                </p:oleObj>
              </mc:Choice>
              <mc:Fallback>
                <p:oleObj name="Visio" r:id="rId5" imgW="16773581" imgH="12820623" progId="Visio.Drawing.15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866" y="1083377"/>
                        <a:ext cx="6301027" cy="50180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79904" y="6141679"/>
            <a:ext cx="856895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The advantage of using the blockchain technology is to identify illegal activity and illegal manipulating of the user's data.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-1476672" y="95328"/>
            <a:ext cx="8162877" cy="723128"/>
            <a:chOff x="-1543511" y="-4107721"/>
            <a:chExt cx="8162877" cy="723128"/>
          </a:xfrm>
        </p:grpSpPr>
        <p:sp>
          <p:nvSpPr>
            <p:cNvPr id="23" name="Pie 22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4" name="Group 23"/>
            <p:cNvGrpSpPr/>
            <p:nvPr/>
          </p:nvGrpSpPr>
          <p:grpSpPr>
            <a:xfrm>
              <a:off x="-1543511" y="-4107721"/>
              <a:ext cx="8162877" cy="707886"/>
              <a:chOff x="-1722915" y="-4249078"/>
              <a:chExt cx="8162877" cy="70788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TextBox 25"/>
              <p:cNvSpPr txBox="1"/>
              <p:nvPr/>
            </p:nvSpPr>
            <p:spPr>
              <a:xfrm>
                <a:off x="-1722915" y="-4086123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Blockchain Based Framework for</a:t>
                </a:r>
              </a:p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 Android Malware Detection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2782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460159" y="6664900"/>
            <a:ext cx="46321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bmk="_Toc4002639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Figure 4- 4 Flow Chart of 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457" y="4264243"/>
            <a:ext cx="3587439" cy="240065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N" dirty="0"/>
              <a:t>The block mainly composed of two section: </a:t>
            </a:r>
            <a:endParaRPr lang="en-IN" sz="1400" dirty="0"/>
          </a:p>
          <a:p>
            <a:pPr marL="857250" lvl="1" indent="-400050">
              <a:buFont typeface="+mj-lt"/>
              <a:buAutoNum type="romanUcPeriod"/>
            </a:pPr>
            <a:r>
              <a:rPr lang="en-IN" sz="1400" dirty="0"/>
              <a:t>Block head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400" dirty="0"/>
              <a:t>Block Data</a:t>
            </a:r>
            <a:endParaRPr lang="en-IN" sz="1400" dirty="0"/>
          </a:p>
          <a:p>
            <a:pPr marL="342900" lvl="0" indent="-342900">
              <a:buFont typeface="+mj-lt"/>
              <a:buAutoNum type="arabicPeriod"/>
            </a:pPr>
            <a:r>
              <a:rPr lang="en-IN" dirty="0"/>
              <a:t>The block head describes the information of the blocks which can store the </a:t>
            </a:r>
            <a:r>
              <a:rPr lang="en-IN" dirty="0" err="1"/>
              <a:t>Markle</a:t>
            </a:r>
            <a:r>
              <a:rPr lang="en-IN" dirty="0"/>
              <a:t> root, hash value, version number.</a:t>
            </a:r>
          </a:p>
          <a:p>
            <a:pPr marL="342900" lvl="0" indent="-342900">
              <a:buFont typeface="+mj-lt"/>
              <a:buAutoNum type="arabicPeriod"/>
            </a:pPr>
            <a:endParaRPr lang="en-IN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95841"/>
              </p:ext>
            </p:extLst>
          </p:nvPr>
        </p:nvGraphicFramePr>
        <p:xfrm>
          <a:off x="3726558" y="1045103"/>
          <a:ext cx="4966492" cy="5380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88" name="Visio" r:id="rId5" imgW="7743836" imgH="7858045" progId="Visio.Drawing.15">
                  <p:embed/>
                </p:oleObj>
              </mc:Choice>
              <mc:Fallback>
                <p:oleObj name="Visio" r:id="rId5" imgW="7743836" imgH="7858045" progId="Visio.Drawing.15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558" y="1045103"/>
                        <a:ext cx="4966492" cy="53809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9973" y="1045104"/>
          <a:ext cx="3595923" cy="3173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073">
                  <a:extLst>
                    <a:ext uri="{9D8B030D-6E8A-4147-A177-3AD203B41FA5}">
                      <a16:colId xmlns:a16="http://schemas.microsoft.com/office/drawing/2014/main" val="636324250"/>
                    </a:ext>
                  </a:extLst>
                </a:gridCol>
                <a:gridCol w="591888">
                  <a:extLst>
                    <a:ext uri="{9D8B030D-6E8A-4147-A177-3AD203B41FA5}">
                      <a16:colId xmlns:a16="http://schemas.microsoft.com/office/drawing/2014/main" val="2143478479"/>
                    </a:ext>
                  </a:extLst>
                </a:gridCol>
                <a:gridCol w="1797962">
                  <a:extLst>
                    <a:ext uri="{9D8B030D-6E8A-4147-A177-3AD203B41FA5}">
                      <a16:colId xmlns:a16="http://schemas.microsoft.com/office/drawing/2014/main" val="436752378"/>
                    </a:ext>
                  </a:extLst>
                </a:gridCol>
              </a:tblGrid>
              <a:tr h="2949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Keywords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Size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Definition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557444"/>
                  </a:ext>
                </a:extLst>
              </a:tr>
              <a:tr h="2949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Pre- Hash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32 bytes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preceding block hash value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4949914"/>
                  </a:ext>
                </a:extLst>
              </a:tr>
              <a:tr h="5187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Version number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 bytes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track the protocol or software updates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34050266"/>
                  </a:ext>
                </a:extLst>
              </a:tr>
              <a:tr h="2949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Timestamp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5 bytes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records the time a block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0256642"/>
                  </a:ext>
                </a:extLst>
              </a:tr>
              <a:tr h="5187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Transaction_count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15 bytes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number of malware results in the current block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91743646"/>
                  </a:ext>
                </a:extLst>
              </a:tr>
              <a:tr h="5187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Merkle root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32 bytes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it calculate the malicious codes which detected by block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897113444"/>
                  </a:ext>
                </a:extLst>
              </a:tr>
              <a:tr h="5187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Nonce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15 byte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randomly recognized as a formal block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5538524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29</a:t>
            </a:fld>
            <a:endParaRPr lang="zh-CN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1476672" y="95328"/>
            <a:ext cx="8162877" cy="723128"/>
            <a:chOff x="-1543511" y="-4107721"/>
            <a:chExt cx="8162877" cy="723128"/>
          </a:xfrm>
        </p:grpSpPr>
        <p:sp>
          <p:nvSpPr>
            <p:cNvPr id="19" name="Pie 18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19"/>
            <p:cNvGrpSpPr/>
            <p:nvPr/>
          </p:nvGrpSpPr>
          <p:grpSpPr>
            <a:xfrm>
              <a:off x="-1543511" y="-4107721"/>
              <a:ext cx="8162877" cy="707886"/>
              <a:chOff x="-1722915" y="-4249078"/>
              <a:chExt cx="8162877" cy="70788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TextBox 21"/>
              <p:cNvSpPr txBox="1"/>
              <p:nvPr/>
            </p:nvSpPr>
            <p:spPr>
              <a:xfrm>
                <a:off x="-1722915" y="-4086123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Blockchain Based Framework for</a:t>
                </a:r>
              </a:p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 Android Malware Detection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7874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3" name="TextBox 2"/>
          <p:cNvSpPr txBox="1"/>
          <p:nvPr/>
        </p:nvSpPr>
        <p:spPr>
          <a:xfrm>
            <a:off x="179512" y="1121574"/>
            <a:ext cx="84249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With the growing era of the Internet of Things (</a:t>
            </a:r>
            <a:r>
              <a:rPr lang="en-IN" sz="2400" dirty="0" err="1"/>
              <a:t>IoT</a:t>
            </a:r>
            <a:r>
              <a:rPr lang="en-IN" sz="2400" dirty="0"/>
              <a:t>), more and more devices are connecting with the Internet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 secure malware detection mechanism is required to increase the security of the application.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Recently, there is a rapid increase in threats and malware attacks on Android-based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Due to extensive exploitation of the Android platform in the </a:t>
            </a:r>
            <a:r>
              <a:rPr lang="en-IN" sz="2400" dirty="0" err="1"/>
              <a:t>IoT</a:t>
            </a:r>
            <a:r>
              <a:rPr lang="en-IN" sz="2400" dirty="0"/>
              <a:t> devices creates a task challenging of securing such kind of malware activities,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37" y="737182"/>
            <a:ext cx="7179673" cy="62689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2" y="1181679"/>
            <a:ext cx="8963025" cy="50577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97966" y="162804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Introduction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28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460159" y="6664900"/>
            <a:ext cx="46321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bmk="_Toc4002639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Figure 4- 4 Flow Chart of 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9788" y="4180344"/>
            <a:ext cx="3044212" cy="26776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N" dirty="0"/>
              <a:t>The block mainly composed of two section: </a:t>
            </a:r>
            <a:endParaRPr lang="en-IN" sz="1400" dirty="0"/>
          </a:p>
          <a:p>
            <a:pPr marL="857250" lvl="1" indent="-400050">
              <a:buFont typeface="+mj-lt"/>
              <a:buAutoNum type="romanUcPeriod"/>
            </a:pPr>
            <a:r>
              <a:rPr lang="en-IN" sz="1400" dirty="0"/>
              <a:t>Block head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400" dirty="0"/>
              <a:t>Block Data</a:t>
            </a:r>
            <a:endParaRPr lang="en-IN" sz="1400" dirty="0"/>
          </a:p>
          <a:p>
            <a:pPr marL="342900" lvl="0" indent="-342900">
              <a:buFont typeface="+mj-lt"/>
              <a:buAutoNum type="arabicPeriod"/>
            </a:pPr>
            <a:r>
              <a:rPr lang="en-IN" dirty="0"/>
              <a:t>The block head describes the information of the blocks which can store the </a:t>
            </a:r>
            <a:r>
              <a:rPr lang="en-IN" dirty="0" err="1"/>
              <a:t>Markle</a:t>
            </a:r>
            <a:r>
              <a:rPr lang="en-IN" dirty="0"/>
              <a:t> root, hash value, version number.</a:t>
            </a:r>
          </a:p>
          <a:p>
            <a:pPr marL="342900" lvl="0" indent="-342900">
              <a:buFont typeface="+mj-lt"/>
              <a:buAutoNum type="arabicPeriod"/>
            </a:pPr>
            <a:endParaRPr lang="en-IN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166933"/>
              </p:ext>
            </p:extLst>
          </p:nvPr>
        </p:nvGraphicFramePr>
        <p:xfrm>
          <a:off x="30787" y="1029655"/>
          <a:ext cx="6125389" cy="35553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4457">
                  <a:extLst>
                    <a:ext uri="{9D8B030D-6E8A-4147-A177-3AD203B41FA5}">
                      <a16:colId xmlns:a16="http://schemas.microsoft.com/office/drawing/2014/main" val="636324250"/>
                    </a:ext>
                  </a:extLst>
                </a:gridCol>
                <a:gridCol w="1008237">
                  <a:extLst>
                    <a:ext uri="{9D8B030D-6E8A-4147-A177-3AD203B41FA5}">
                      <a16:colId xmlns:a16="http://schemas.microsoft.com/office/drawing/2014/main" val="2143478479"/>
                    </a:ext>
                  </a:extLst>
                </a:gridCol>
                <a:gridCol w="3062695">
                  <a:extLst>
                    <a:ext uri="{9D8B030D-6E8A-4147-A177-3AD203B41FA5}">
                      <a16:colId xmlns:a16="http://schemas.microsoft.com/office/drawing/2014/main" val="436752378"/>
                    </a:ext>
                  </a:extLst>
                </a:gridCol>
              </a:tblGrid>
              <a:tr h="4278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Keywords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Size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Definition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83557444"/>
                  </a:ext>
                </a:extLst>
              </a:tr>
              <a:tr h="3570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Pre- Hash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32 bytes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preceding block hash value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14949914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Version number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4 bytes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track the protocol or software updates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34050266"/>
                  </a:ext>
                </a:extLst>
              </a:tr>
              <a:tr h="3570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Timestamp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5 bytes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records the time a block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0256642"/>
                  </a:ext>
                </a:extLst>
              </a:tr>
              <a:tr h="6454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Transaction_count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15 bytes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number of malware results in the current block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91743646"/>
                  </a:ext>
                </a:extLst>
              </a:tr>
              <a:tr h="6454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Merkle root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32 bytes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it calculate the malicious codes which detected by block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897113444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Nonce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15 byte</a:t>
                      </a:r>
                      <a:endParaRPr lang="en-IN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randomly recognized as a formal block</a:t>
                      </a:r>
                      <a:endParaRPr lang="en-IN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5538524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-1476672" y="95328"/>
            <a:ext cx="8162877" cy="723128"/>
            <a:chOff x="-1543511" y="-4107721"/>
            <a:chExt cx="8162877" cy="723128"/>
          </a:xfrm>
        </p:grpSpPr>
        <p:sp>
          <p:nvSpPr>
            <p:cNvPr id="19" name="Pie 18"/>
            <p:cNvSpPr/>
            <p:nvPr/>
          </p:nvSpPr>
          <p:spPr>
            <a:xfrm>
              <a:off x="69323" y="-4092479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19"/>
            <p:cNvGrpSpPr/>
            <p:nvPr/>
          </p:nvGrpSpPr>
          <p:grpSpPr>
            <a:xfrm>
              <a:off x="-1543511" y="-4107721"/>
              <a:ext cx="8162877" cy="707886"/>
              <a:chOff x="-1722915" y="-4249078"/>
              <a:chExt cx="8162877" cy="70788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247272" y="-4249078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TextBox 21"/>
              <p:cNvSpPr txBox="1"/>
              <p:nvPr/>
            </p:nvSpPr>
            <p:spPr>
              <a:xfrm>
                <a:off x="-1722915" y="-4086123"/>
                <a:ext cx="8162877" cy="42342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Blockchain Based Framework for</a:t>
                </a:r>
              </a:p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IN" sz="2000" b="1" dirty="0"/>
                  <a:t> Android Malware Detection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5093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460159" y="6664900"/>
            <a:ext cx="463217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bmk="_Toc4002639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Figure 4- 4 Flow Chart of Algorithm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72014"/>
              </p:ext>
            </p:extLst>
          </p:nvPr>
        </p:nvGraphicFramePr>
        <p:xfrm>
          <a:off x="1414687" y="53548"/>
          <a:ext cx="6613697" cy="6804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3" name="Visio" r:id="rId4" imgW="7743836" imgH="7858045" progId="Visio.Drawing.15">
                  <p:embed/>
                </p:oleObj>
              </mc:Choice>
              <mc:Fallback>
                <p:oleObj name="Visio" r:id="rId4" imgW="7743836" imgH="7858045" progId="Visio.Drawing.15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687" y="53548"/>
                        <a:ext cx="6613697" cy="68044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192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810220"/>
              </p:ext>
            </p:extLst>
          </p:nvPr>
        </p:nvGraphicFramePr>
        <p:xfrm>
          <a:off x="323528" y="2057119"/>
          <a:ext cx="4536504" cy="3533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4126">
                  <a:extLst>
                    <a:ext uri="{9D8B030D-6E8A-4147-A177-3AD203B41FA5}">
                      <a16:colId xmlns:a16="http://schemas.microsoft.com/office/drawing/2014/main" val="3764943229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2981178060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774917705"/>
                    </a:ext>
                  </a:extLst>
                </a:gridCol>
                <a:gridCol w="1134126">
                  <a:extLst>
                    <a:ext uri="{9D8B030D-6E8A-4147-A177-3AD203B41FA5}">
                      <a16:colId xmlns:a16="http://schemas.microsoft.com/office/drawing/2014/main" val="4268700883"/>
                    </a:ext>
                  </a:extLst>
                </a:gridCol>
              </a:tblGrid>
              <a:tr h="9168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IN" sz="18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Original Label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Merged Label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Benign and Malware Label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16725730"/>
                  </a:ext>
                </a:extLst>
              </a:tr>
              <a:tr h="3563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String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89.10%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89.10%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95.05%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172637247"/>
                  </a:ext>
                </a:extLst>
              </a:tr>
              <a:tr h="3563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API freq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96.53%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97.72%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99.36%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08981450"/>
                  </a:ext>
                </a:extLst>
              </a:tr>
              <a:tr h="9094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Shared Lib.Opcode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75.47%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99.38%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98.88%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56938209"/>
                  </a:ext>
                </a:extLst>
              </a:tr>
              <a:tr h="35638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Manifest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61.50%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65.43%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78.55%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933181943"/>
                  </a:ext>
                </a:extLst>
              </a:tr>
              <a:tr h="63662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Opcode freq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73.65%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76.39%</a:t>
                      </a:r>
                      <a:endParaRPr lang="en-IN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91.88%</a:t>
                      </a:r>
                      <a:endParaRPr lang="en-IN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63577540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143786" y="1044565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Clustering Results</a:t>
            </a:r>
            <a:endParaRPr lang="en-IN" dirty="0"/>
          </a:p>
        </p:txBody>
      </p:sp>
      <p:pic>
        <p:nvPicPr>
          <p:cNvPr id="21" name="Picture 20" descr="C:\Users\Raja\AppData\Local\Microsoft\Windows\INetCache\Content.Word\ClustringResultsOfMalware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40" y="2132856"/>
            <a:ext cx="3951141" cy="30848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32</a:t>
            </a:fld>
            <a:endParaRPr lang="zh-CN" alt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9404" y="141357"/>
            <a:ext cx="5616624" cy="707886"/>
            <a:chOff x="179404" y="141357"/>
            <a:chExt cx="5616624" cy="707886"/>
          </a:xfrm>
        </p:grpSpPr>
        <p:sp>
          <p:nvSpPr>
            <p:cNvPr id="22" name="Pie 21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3" name="Group 22"/>
            <p:cNvGrpSpPr/>
            <p:nvPr/>
          </p:nvGrpSpPr>
          <p:grpSpPr>
            <a:xfrm>
              <a:off x="533347" y="141357"/>
              <a:ext cx="5262681" cy="707886"/>
              <a:chOff x="353943" y="0"/>
              <a:chExt cx="5262681" cy="707886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TextBox 24"/>
              <p:cNvSpPr txBox="1"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200" b="1" kern="1200" dirty="0"/>
                  <a:t>Experiment and Results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381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6299011" y="1053128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Classification Results</a:t>
            </a:r>
            <a:endParaRPr lang="en-IN" dirty="0"/>
          </a:p>
        </p:txBody>
      </p:sp>
      <p:graphicFrame>
        <p:nvGraphicFramePr>
          <p:cNvPr id="20" name="Chart 1708"/>
          <p:cNvGraphicFramePr/>
          <p:nvPr>
            <p:extLst>
              <p:ext uri="{D42A27DB-BD31-4B8C-83A1-F6EECF244321}">
                <p14:modId xmlns:p14="http://schemas.microsoft.com/office/powerpoint/2010/main" val="39787296"/>
              </p:ext>
            </p:extLst>
          </p:nvPr>
        </p:nvGraphicFramePr>
        <p:xfrm>
          <a:off x="838552" y="1844824"/>
          <a:ext cx="7765896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22" name="Pie 21"/>
          <p:cNvSpPr/>
          <p:nvPr/>
        </p:nvSpPr>
        <p:spPr>
          <a:xfrm>
            <a:off x="285507" y="201539"/>
            <a:ext cx="707886" cy="707886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4" name="Group 23"/>
          <p:cNvGrpSpPr/>
          <p:nvPr/>
        </p:nvGrpSpPr>
        <p:grpSpPr>
          <a:xfrm>
            <a:off x="639450" y="201539"/>
            <a:ext cx="5262681" cy="707886"/>
            <a:chOff x="353943" y="0"/>
            <a:chExt cx="5262681" cy="707886"/>
          </a:xfrm>
        </p:grpSpPr>
        <p:sp>
          <p:nvSpPr>
            <p:cNvPr id="25" name="Rectangle 24"/>
            <p:cNvSpPr/>
            <p:nvPr/>
          </p:nvSpPr>
          <p:spPr>
            <a:xfrm>
              <a:off x="353943" y="0"/>
              <a:ext cx="5262681" cy="7078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/>
            <p:cNvSpPr txBox="1"/>
            <p:nvPr/>
          </p:nvSpPr>
          <p:spPr>
            <a:xfrm>
              <a:off x="353943" y="0"/>
              <a:ext cx="5262681" cy="7078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kern="1200" dirty="0"/>
                <a:t>Experiment and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38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400"/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400"/>
                                        <p:tgtEl>
                                          <p:spTgt spid="20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Sub>
          <a:bldChart bld="series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178996707"/>
              </p:ext>
            </p:extLst>
          </p:nvPr>
        </p:nvGraphicFramePr>
        <p:xfrm>
          <a:off x="827584" y="2132856"/>
          <a:ext cx="8121272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34</a:t>
            </a:fld>
            <a:endParaRPr lang="zh-CN" altLang="en-US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977858300"/>
              </p:ext>
            </p:extLst>
          </p:nvPr>
        </p:nvGraphicFramePr>
        <p:xfrm>
          <a:off x="107504" y="104843"/>
          <a:ext cx="5616624" cy="70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2426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Chart bld="series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18185"/>
              </p:ext>
            </p:extLst>
          </p:nvPr>
        </p:nvGraphicFramePr>
        <p:xfrm>
          <a:off x="251520" y="1382628"/>
          <a:ext cx="4757237" cy="43852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2881">
                  <a:extLst>
                    <a:ext uri="{9D8B030D-6E8A-4147-A177-3AD203B41FA5}">
                      <a16:colId xmlns:a16="http://schemas.microsoft.com/office/drawing/2014/main" val="1450042073"/>
                    </a:ext>
                  </a:extLst>
                </a:gridCol>
                <a:gridCol w="1302523">
                  <a:extLst>
                    <a:ext uri="{9D8B030D-6E8A-4147-A177-3AD203B41FA5}">
                      <a16:colId xmlns:a16="http://schemas.microsoft.com/office/drawing/2014/main" val="743226047"/>
                    </a:ext>
                  </a:extLst>
                </a:gridCol>
                <a:gridCol w="952232">
                  <a:extLst>
                    <a:ext uri="{9D8B030D-6E8A-4147-A177-3AD203B41FA5}">
                      <a16:colId xmlns:a16="http://schemas.microsoft.com/office/drawing/2014/main" val="4107814892"/>
                    </a:ext>
                  </a:extLst>
                </a:gridCol>
                <a:gridCol w="737013">
                  <a:extLst>
                    <a:ext uri="{9D8B030D-6E8A-4147-A177-3AD203B41FA5}">
                      <a16:colId xmlns:a16="http://schemas.microsoft.com/office/drawing/2014/main" val="2365845308"/>
                    </a:ext>
                  </a:extLst>
                </a:gridCol>
                <a:gridCol w="802588">
                  <a:extLst>
                    <a:ext uri="{9D8B030D-6E8A-4147-A177-3AD203B41FA5}">
                      <a16:colId xmlns:a16="http://schemas.microsoft.com/office/drawing/2014/main" val="3817521501"/>
                    </a:ext>
                  </a:extLst>
                </a:gridCol>
              </a:tblGrid>
              <a:tr h="56896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Authors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Algorthim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Capicity for feature diversity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Accuracy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F-measure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21673455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OURs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Proposed NB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High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98%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0.98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7249190"/>
                  </a:ext>
                </a:extLst>
              </a:tr>
              <a:tr h="3166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[142]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DNN/RNN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medium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90%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69590760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[143]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CNN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90%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37316674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[144]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XGBoost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97%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0.97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55967235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[27]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Adaboost/ NB/ DT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N.A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0.78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06161952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[145]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NB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93%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32215493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[13]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SVM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93.9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00765253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[146]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KNN+Kmeans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0.91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684879969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[147]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Bayesian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92%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45137855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[148]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SVM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NA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0.98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7628289"/>
                  </a:ext>
                </a:extLst>
              </a:tr>
              <a:tr h="32723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[149]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RF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low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97.5%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NA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73418670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050430"/>
              </p:ext>
            </p:extLst>
          </p:nvPr>
        </p:nvGraphicFramePr>
        <p:xfrm>
          <a:off x="5408515" y="1430383"/>
          <a:ext cx="3538737" cy="42897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9579">
                  <a:extLst>
                    <a:ext uri="{9D8B030D-6E8A-4147-A177-3AD203B41FA5}">
                      <a16:colId xmlns:a16="http://schemas.microsoft.com/office/drawing/2014/main" val="1230589365"/>
                    </a:ext>
                  </a:extLst>
                </a:gridCol>
                <a:gridCol w="1179579">
                  <a:extLst>
                    <a:ext uri="{9D8B030D-6E8A-4147-A177-3AD203B41FA5}">
                      <a16:colId xmlns:a16="http://schemas.microsoft.com/office/drawing/2014/main" val="2486620896"/>
                    </a:ext>
                  </a:extLst>
                </a:gridCol>
                <a:gridCol w="1179579">
                  <a:extLst>
                    <a:ext uri="{9D8B030D-6E8A-4147-A177-3AD203B41FA5}">
                      <a16:colId xmlns:a16="http://schemas.microsoft.com/office/drawing/2014/main" val="109825444"/>
                    </a:ext>
                  </a:extLst>
                </a:gridCol>
              </a:tblGrid>
              <a:tr h="1045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Authors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Benign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Malware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353293943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OURs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6192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5560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653358040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[27]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480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124769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921633772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[22]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300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01050984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[140]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5264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12026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44671162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[141]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378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324658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48188876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[34]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3978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500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719169564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[33]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175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621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435583618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[32]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1446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2338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703436514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[13]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5560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123453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30490230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[10]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2925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3938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314436718"/>
                  </a:ext>
                </a:extLst>
              </a:tr>
              <a:tr h="3663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baseline="30000">
                          <a:effectLst/>
                        </a:rPr>
                        <a:t>[35]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238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1500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34601324"/>
                  </a:ext>
                </a:extLst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35</a:t>
            </a:fld>
            <a:endParaRPr lang="zh-CN" alt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510521368"/>
              </p:ext>
            </p:extLst>
          </p:nvPr>
        </p:nvGraphicFramePr>
        <p:xfrm>
          <a:off x="107504" y="104843"/>
          <a:ext cx="5616624" cy="707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6024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"/>
          <p:cNvSpPr/>
          <p:nvPr/>
        </p:nvSpPr>
        <p:spPr>
          <a:xfrm>
            <a:off x="8708332" y="2304475"/>
            <a:ext cx="140089" cy="262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07" h="20269" extrusionOk="0">
                <a:moveTo>
                  <a:pt x="0" y="323"/>
                </a:moveTo>
                <a:lnTo>
                  <a:pt x="130" y="20269"/>
                </a:lnTo>
                <a:cubicBezTo>
                  <a:pt x="5092" y="19298"/>
                  <a:pt x="9622" y="17783"/>
                  <a:pt x="13429" y="15823"/>
                </a:cubicBezTo>
                <a:cubicBezTo>
                  <a:pt x="16711" y="14133"/>
                  <a:pt x="19443" y="12084"/>
                  <a:pt x="20057" y="9670"/>
                </a:cubicBezTo>
                <a:cubicBezTo>
                  <a:pt x="21600" y="3599"/>
                  <a:pt x="11021" y="-1331"/>
                  <a:pt x="0" y="323"/>
                </a:cubicBezTo>
                <a:close/>
              </a:path>
            </a:pathLst>
          </a:custGeom>
          <a:gradFill>
            <a:gsLst>
              <a:gs pos="0">
                <a:srgbClr val="407700"/>
              </a:gs>
              <a:gs pos="100000">
                <a:srgbClr val="000000"/>
              </a:gs>
            </a:gsLst>
            <a:lin ang="2700000"/>
          </a:gradFill>
          <a:ln w="12700">
            <a:miter lim="400000"/>
          </a:ln>
        </p:spPr>
        <p:txBody>
          <a:bodyPr lIns="34289" tIns="34289" rIns="34289" bIns="34289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59" name="Shape"/>
          <p:cNvSpPr/>
          <p:nvPr/>
        </p:nvSpPr>
        <p:spPr>
          <a:xfrm>
            <a:off x="8707399" y="3234136"/>
            <a:ext cx="141953" cy="26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01" h="20124" extrusionOk="0">
                <a:moveTo>
                  <a:pt x="0" y="363"/>
                </a:moveTo>
                <a:lnTo>
                  <a:pt x="124" y="20124"/>
                </a:lnTo>
                <a:cubicBezTo>
                  <a:pt x="4802" y="19108"/>
                  <a:pt x="9097" y="17614"/>
                  <a:pt x="12790" y="15719"/>
                </a:cubicBezTo>
                <a:cubicBezTo>
                  <a:pt x="15728" y="14211"/>
                  <a:pt x="18289" y="12420"/>
                  <a:pt x="19141" y="10245"/>
                </a:cubicBezTo>
                <a:cubicBezTo>
                  <a:pt x="21600" y="3967"/>
                  <a:pt x="11057" y="-1476"/>
                  <a:pt x="0" y="363"/>
                </a:cubicBezTo>
                <a:close/>
              </a:path>
            </a:pathLst>
          </a:custGeom>
          <a:gradFill>
            <a:gsLst>
              <a:gs pos="0">
                <a:srgbClr val="A7A7A7"/>
              </a:gs>
              <a:gs pos="100000">
                <a:srgbClr val="000000"/>
              </a:gs>
            </a:gsLst>
            <a:lin ang="2700000"/>
          </a:gradFill>
          <a:ln w="12700">
            <a:miter lim="400000"/>
          </a:ln>
        </p:spPr>
        <p:txBody>
          <a:bodyPr lIns="34289" tIns="34289" rIns="34289" bIns="34289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0" name="Shape"/>
          <p:cNvSpPr/>
          <p:nvPr/>
        </p:nvSpPr>
        <p:spPr>
          <a:xfrm>
            <a:off x="8707399" y="4154825"/>
            <a:ext cx="141953" cy="263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01" h="20124" extrusionOk="0">
                <a:moveTo>
                  <a:pt x="0" y="363"/>
                </a:moveTo>
                <a:lnTo>
                  <a:pt x="124" y="20124"/>
                </a:lnTo>
                <a:cubicBezTo>
                  <a:pt x="4802" y="19108"/>
                  <a:pt x="9097" y="17614"/>
                  <a:pt x="12790" y="15719"/>
                </a:cubicBezTo>
                <a:cubicBezTo>
                  <a:pt x="15728" y="14211"/>
                  <a:pt x="18289" y="12420"/>
                  <a:pt x="19141" y="10245"/>
                </a:cubicBezTo>
                <a:cubicBezTo>
                  <a:pt x="21600" y="3967"/>
                  <a:pt x="11057" y="-1476"/>
                  <a:pt x="0" y="363"/>
                </a:cubicBezTo>
                <a:close/>
              </a:path>
            </a:pathLst>
          </a:custGeom>
          <a:gradFill>
            <a:gsLst>
              <a:gs pos="0">
                <a:srgbClr val="44433F"/>
              </a:gs>
              <a:gs pos="100000">
                <a:srgbClr val="000000"/>
              </a:gs>
            </a:gsLst>
            <a:lin ang="2700000"/>
          </a:gradFill>
          <a:ln w="12700">
            <a:miter lim="400000"/>
          </a:ln>
        </p:spPr>
        <p:txBody>
          <a:bodyPr lIns="34289" tIns="34289" rIns="34289" bIns="34289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5" name="Rectangle"/>
          <p:cNvSpPr/>
          <p:nvPr/>
        </p:nvSpPr>
        <p:spPr>
          <a:xfrm>
            <a:off x="107505" y="3339428"/>
            <a:ext cx="6961244" cy="94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909" y="1142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3892">
                <a:srgbClr val="21C885"/>
              </a:gs>
              <a:gs pos="50473">
                <a:srgbClr val="7FE478"/>
              </a:gs>
              <a:gs pos="100000">
                <a:srgbClr val="DEFF6B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6" name="Shape"/>
          <p:cNvSpPr/>
          <p:nvPr/>
        </p:nvSpPr>
        <p:spPr>
          <a:xfrm>
            <a:off x="7575368" y="3268353"/>
            <a:ext cx="1272572" cy="1007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30" y="0"/>
                </a:moveTo>
                <a:lnTo>
                  <a:pt x="21592" y="0"/>
                </a:lnTo>
                <a:lnTo>
                  <a:pt x="21600" y="21600"/>
                </a:lnTo>
                <a:cubicBezTo>
                  <a:pt x="21407" y="21311"/>
                  <a:pt x="21179" y="21061"/>
                  <a:pt x="20925" y="20860"/>
                </a:cubicBezTo>
                <a:cubicBezTo>
                  <a:pt x="20560" y="20572"/>
                  <a:pt x="20149" y="20391"/>
                  <a:pt x="19722" y="20328"/>
                </a:cubicBezTo>
                <a:cubicBezTo>
                  <a:pt x="19032" y="20275"/>
                  <a:pt x="18342" y="20239"/>
                  <a:pt x="17652" y="20219"/>
                </a:cubicBezTo>
                <a:cubicBezTo>
                  <a:pt x="16338" y="20181"/>
                  <a:pt x="15025" y="20204"/>
                  <a:pt x="13711" y="20219"/>
                </a:cubicBezTo>
                <a:cubicBezTo>
                  <a:pt x="11084" y="20249"/>
                  <a:pt x="8457" y="20249"/>
                  <a:pt x="5830" y="20219"/>
                </a:cubicBezTo>
                <a:lnTo>
                  <a:pt x="0" y="10095"/>
                </a:lnTo>
                <a:lnTo>
                  <a:pt x="5830" y="0"/>
                </a:lnTo>
                <a:close/>
              </a:path>
            </a:pathLst>
          </a:custGeom>
          <a:gradFill>
            <a:gsLst>
              <a:gs pos="23892">
                <a:srgbClr val="21C885"/>
              </a:gs>
              <a:gs pos="50473">
                <a:srgbClr val="7FE478"/>
              </a:gs>
              <a:gs pos="100000">
                <a:srgbClr val="DEFF6B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7" name="Rectangle"/>
          <p:cNvSpPr/>
          <p:nvPr/>
        </p:nvSpPr>
        <p:spPr>
          <a:xfrm>
            <a:off x="76229" y="2385768"/>
            <a:ext cx="6942854" cy="94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834" y="1080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8" name="Shape"/>
          <p:cNvSpPr/>
          <p:nvPr/>
        </p:nvSpPr>
        <p:spPr>
          <a:xfrm>
            <a:off x="7575495" y="2327866"/>
            <a:ext cx="1273284" cy="100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7" y="0"/>
                </a:moveTo>
                <a:lnTo>
                  <a:pt x="21580" y="0"/>
                </a:lnTo>
                <a:lnTo>
                  <a:pt x="21600" y="21600"/>
                </a:lnTo>
                <a:cubicBezTo>
                  <a:pt x="21407" y="21295"/>
                  <a:pt x="21175" y="21033"/>
                  <a:pt x="20913" y="20824"/>
                </a:cubicBezTo>
                <a:cubicBezTo>
                  <a:pt x="20550" y="20534"/>
                  <a:pt x="20139" y="20352"/>
                  <a:pt x="19711" y="20293"/>
                </a:cubicBezTo>
                <a:cubicBezTo>
                  <a:pt x="19022" y="20240"/>
                  <a:pt x="18332" y="20204"/>
                  <a:pt x="17642" y="20184"/>
                </a:cubicBezTo>
                <a:cubicBezTo>
                  <a:pt x="16329" y="20146"/>
                  <a:pt x="15016" y="20169"/>
                  <a:pt x="13703" y="20184"/>
                </a:cubicBezTo>
                <a:cubicBezTo>
                  <a:pt x="11078" y="20214"/>
                  <a:pt x="8452" y="20214"/>
                  <a:pt x="5827" y="20184"/>
                </a:cubicBezTo>
                <a:lnTo>
                  <a:pt x="0" y="10077"/>
                </a:lnTo>
                <a:lnTo>
                  <a:pt x="5827" y="0"/>
                </a:lnTo>
                <a:close/>
              </a:path>
            </a:pathLst>
          </a:cu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69" name="Rectangle"/>
          <p:cNvSpPr/>
          <p:nvPr/>
        </p:nvSpPr>
        <p:spPr>
          <a:xfrm>
            <a:off x="0" y="1466438"/>
            <a:ext cx="7031792" cy="948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2023" y="105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70" name="Shape"/>
          <p:cNvSpPr/>
          <p:nvPr/>
        </p:nvSpPr>
        <p:spPr>
          <a:xfrm>
            <a:off x="7575489" y="1389629"/>
            <a:ext cx="1274367" cy="1007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22" y="0"/>
                </a:moveTo>
                <a:lnTo>
                  <a:pt x="21562" y="0"/>
                </a:lnTo>
                <a:lnTo>
                  <a:pt x="21600" y="21600"/>
                </a:lnTo>
                <a:cubicBezTo>
                  <a:pt x="21396" y="21307"/>
                  <a:pt x="21159" y="21055"/>
                  <a:pt x="20896" y="20853"/>
                </a:cubicBezTo>
                <a:cubicBezTo>
                  <a:pt x="20529" y="20571"/>
                  <a:pt x="20120" y="20390"/>
                  <a:pt x="19694" y="20321"/>
                </a:cubicBezTo>
                <a:cubicBezTo>
                  <a:pt x="19006" y="20268"/>
                  <a:pt x="18316" y="20231"/>
                  <a:pt x="17627" y="20212"/>
                </a:cubicBezTo>
                <a:cubicBezTo>
                  <a:pt x="16315" y="20174"/>
                  <a:pt x="15003" y="20196"/>
                  <a:pt x="13692" y="20212"/>
                </a:cubicBezTo>
                <a:cubicBezTo>
                  <a:pt x="11068" y="20242"/>
                  <a:pt x="8445" y="20242"/>
                  <a:pt x="5822" y="20212"/>
                </a:cubicBezTo>
                <a:lnTo>
                  <a:pt x="0" y="10091"/>
                </a:lnTo>
                <a:lnTo>
                  <a:pt x="5822" y="0"/>
                </a:lnTo>
                <a:close/>
              </a:path>
            </a:pathLst>
          </a:cu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pic>
        <p:nvPicPr>
          <p:cNvPr id="71" name="Picture1.png" descr="Picture1.png"/>
          <p:cNvPicPr>
            <a:picLocks noChangeAspect="1"/>
          </p:cNvPicPr>
          <p:nvPr/>
        </p:nvPicPr>
        <p:blipFill>
          <a:blip r:embed="rId2">
            <a:alphaModFix amt="56445"/>
          </a:blip>
          <a:stretch>
            <a:fillRect/>
          </a:stretch>
        </p:blipFill>
        <p:spPr>
          <a:xfrm rot="10800000" flipH="1">
            <a:off x="7004121" y="551825"/>
            <a:ext cx="146438" cy="5627686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TextBox 52"/>
          <p:cNvSpPr txBox="1"/>
          <p:nvPr/>
        </p:nvSpPr>
        <p:spPr>
          <a:xfrm>
            <a:off x="838163" y="1473790"/>
            <a:ext cx="5970714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IN" sz="1575" b="1" dirty="0">
                <a:solidFill>
                  <a:schemeClr val="bg1"/>
                </a:solidFill>
              </a:rPr>
              <a:t>This research work proposes a framework that combines blockchain and machine learning for effective malware detection of Android </a:t>
            </a:r>
            <a:r>
              <a:rPr lang="en-IN" sz="1575" b="1" dirty="0" err="1">
                <a:solidFill>
                  <a:schemeClr val="bg1"/>
                </a:solidFill>
              </a:rPr>
              <a:t>IoT</a:t>
            </a:r>
            <a:r>
              <a:rPr lang="en-IN" sz="1575" b="1" dirty="0">
                <a:solidFill>
                  <a:schemeClr val="bg1"/>
                </a:solidFill>
              </a:rPr>
              <a:t> devices.</a:t>
            </a:r>
          </a:p>
          <a:p>
            <a:r>
              <a:rPr sz="1575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74" name="TextBox 34"/>
          <p:cNvSpPr txBox="1"/>
          <p:nvPr/>
        </p:nvSpPr>
        <p:spPr>
          <a:xfrm>
            <a:off x="8058662" y="1640251"/>
            <a:ext cx="500045" cy="530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4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rPr sz="3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5" name="TextBox 52"/>
          <p:cNvSpPr txBox="1"/>
          <p:nvPr/>
        </p:nvSpPr>
        <p:spPr>
          <a:xfrm>
            <a:off x="683568" y="2379415"/>
            <a:ext cx="6446761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IN" sz="1575" b="1" dirty="0">
                <a:solidFill>
                  <a:schemeClr val="bg1"/>
                </a:solidFill>
              </a:rPr>
              <a:t>The malware information was extracted using machine learning techniques such as clustering and classification, and further this information was stored into the blockchain.</a:t>
            </a:r>
          </a:p>
          <a:p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77" name="TextBox 34"/>
          <p:cNvSpPr txBox="1"/>
          <p:nvPr/>
        </p:nvSpPr>
        <p:spPr>
          <a:xfrm>
            <a:off x="8065564" y="2548261"/>
            <a:ext cx="500045" cy="530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4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rPr sz="3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8" name="TextBox 52"/>
          <p:cNvSpPr txBox="1"/>
          <p:nvPr/>
        </p:nvSpPr>
        <p:spPr>
          <a:xfrm>
            <a:off x="671802" y="3282699"/>
            <a:ext cx="6117458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IN" sz="1575" b="1" dirty="0">
                <a:solidFill>
                  <a:schemeClr val="bg1"/>
                </a:solidFill>
              </a:rPr>
              <a:t>Thereby, all malware information stored in the blockchain history can be communicated through the network, and therefore any latest malware can be detected effectively </a:t>
            </a:r>
          </a:p>
          <a:p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80" name="TextBox 34"/>
          <p:cNvSpPr txBox="1"/>
          <p:nvPr/>
        </p:nvSpPr>
        <p:spPr>
          <a:xfrm>
            <a:off x="8087191" y="3478357"/>
            <a:ext cx="500045" cy="530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4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rPr sz="3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81" name="TextBox 52"/>
          <p:cNvSpPr txBox="1"/>
          <p:nvPr/>
        </p:nvSpPr>
        <p:spPr>
          <a:xfrm>
            <a:off x="5050593" y="4617823"/>
            <a:ext cx="845409" cy="33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2100"/>
            </a:lvl1pPr>
          </a:lstStyle>
          <a:p>
            <a:r>
              <a:rPr sz="1575">
                <a:solidFill>
                  <a:schemeClr val="bg1"/>
                </a:solidFill>
              </a:rPr>
              <a:t>OPTION     </a:t>
            </a:r>
          </a:p>
        </p:txBody>
      </p:sp>
      <p:sp>
        <p:nvSpPr>
          <p:cNvPr id="82" name="TextBox 52"/>
          <p:cNvSpPr txBox="1"/>
          <p:nvPr/>
        </p:nvSpPr>
        <p:spPr>
          <a:xfrm>
            <a:off x="5022386" y="4479709"/>
            <a:ext cx="901822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r>
              <a:rPr sz="1350">
                <a:solidFill>
                  <a:schemeClr val="bg1"/>
                </a:solidFill>
              </a:rPr>
              <a:t>INFOGRAPHIC     </a:t>
            </a:r>
          </a:p>
        </p:txBody>
      </p:sp>
      <p:sp>
        <p:nvSpPr>
          <p:cNvPr id="83" name="TextBox 34"/>
          <p:cNvSpPr txBox="1"/>
          <p:nvPr/>
        </p:nvSpPr>
        <p:spPr>
          <a:xfrm>
            <a:off x="8108817" y="4417069"/>
            <a:ext cx="500045" cy="530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>
              <a:defRPr sz="4000"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rPr sz="300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84" name="Freeform 70"/>
          <p:cNvSpPr/>
          <p:nvPr/>
        </p:nvSpPr>
        <p:spPr>
          <a:xfrm>
            <a:off x="4581652" y="4520998"/>
            <a:ext cx="246163" cy="389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44" y="0"/>
                </a:moveTo>
                <a:cubicBezTo>
                  <a:pt x="10199" y="715"/>
                  <a:pt x="9639" y="1495"/>
                  <a:pt x="9298" y="2324"/>
                </a:cubicBezTo>
                <a:cubicBezTo>
                  <a:pt x="9813" y="2621"/>
                  <a:pt x="10276" y="2967"/>
                  <a:pt x="10656" y="3337"/>
                </a:cubicBezTo>
                <a:cubicBezTo>
                  <a:pt x="10696" y="3375"/>
                  <a:pt x="10721" y="3413"/>
                  <a:pt x="10761" y="3453"/>
                </a:cubicBezTo>
                <a:lnTo>
                  <a:pt x="10891" y="3337"/>
                </a:lnTo>
                <a:cubicBezTo>
                  <a:pt x="11295" y="2947"/>
                  <a:pt x="11773" y="2581"/>
                  <a:pt x="12328" y="2275"/>
                </a:cubicBezTo>
                <a:cubicBezTo>
                  <a:pt x="12057" y="1471"/>
                  <a:pt x="11590" y="712"/>
                  <a:pt x="10944" y="0"/>
                </a:cubicBezTo>
                <a:close/>
                <a:moveTo>
                  <a:pt x="5772" y="1776"/>
                </a:moveTo>
                <a:cubicBezTo>
                  <a:pt x="5974" y="2729"/>
                  <a:pt x="6315" y="3659"/>
                  <a:pt x="6817" y="4566"/>
                </a:cubicBezTo>
                <a:cubicBezTo>
                  <a:pt x="7795" y="4878"/>
                  <a:pt x="8708" y="5285"/>
                  <a:pt x="9481" y="5778"/>
                </a:cubicBezTo>
                <a:cubicBezTo>
                  <a:pt x="9882" y="6041"/>
                  <a:pt x="10249" y="6340"/>
                  <a:pt x="10578" y="6641"/>
                </a:cubicBezTo>
                <a:cubicBezTo>
                  <a:pt x="10877" y="6374"/>
                  <a:pt x="11193" y="6118"/>
                  <a:pt x="11544" y="5877"/>
                </a:cubicBezTo>
                <a:cubicBezTo>
                  <a:pt x="11197" y="5077"/>
                  <a:pt x="10669" y="4307"/>
                  <a:pt x="9977" y="3603"/>
                </a:cubicBezTo>
                <a:cubicBezTo>
                  <a:pt x="8190" y="1890"/>
                  <a:pt x="5772" y="1776"/>
                  <a:pt x="5772" y="1776"/>
                </a:cubicBezTo>
                <a:close/>
                <a:moveTo>
                  <a:pt x="15776" y="1776"/>
                </a:moveTo>
                <a:cubicBezTo>
                  <a:pt x="15776" y="1776"/>
                  <a:pt x="13360" y="1879"/>
                  <a:pt x="11544" y="3603"/>
                </a:cubicBezTo>
                <a:cubicBezTo>
                  <a:pt x="11428" y="3715"/>
                  <a:pt x="11339" y="3834"/>
                  <a:pt x="11231" y="3951"/>
                </a:cubicBezTo>
                <a:cubicBezTo>
                  <a:pt x="11624" y="4441"/>
                  <a:pt x="11939" y="4954"/>
                  <a:pt x="12197" y="5479"/>
                </a:cubicBezTo>
                <a:cubicBezTo>
                  <a:pt x="12974" y="5051"/>
                  <a:pt x="13846" y="4701"/>
                  <a:pt x="14783" y="4433"/>
                </a:cubicBezTo>
                <a:cubicBezTo>
                  <a:pt x="15245" y="3570"/>
                  <a:pt x="15583" y="2680"/>
                  <a:pt x="15776" y="1776"/>
                </a:cubicBezTo>
                <a:close/>
                <a:moveTo>
                  <a:pt x="2586" y="4317"/>
                </a:moveTo>
                <a:cubicBezTo>
                  <a:pt x="2902" y="5308"/>
                  <a:pt x="3448" y="6266"/>
                  <a:pt x="4205" y="7156"/>
                </a:cubicBezTo>
                <a:cubicBezTo>
                  <a:pt x="5942" y="7439"/>
                  <a:pt x="7580" y="7930"/>
                  <a:pt x="9011" y="8617"/>
                </a:cubicBezTo>
                <a:cubicBezTo>
                  <a:pt x="9670" y="8945"/>
                  <a:pt x="10258" y="9316"/>
                  <a:pt x="10787" y="9729"/>
                </a:cubicBezTo>
                <a:cubicBezTo>
                  <a:pt x="11068" y="9513"/>
                  <a:pt x="11386" y="9311"/>
                  <a:pt x="11701" y="9115"/>
                </a:cubicBezTo>
                <a:cubicBezTo>
                  <a:pt x="11112" y="8010"/>
                  <a:pt x="10136" y="7010"/>
                  <a:pt x="8880" y="6160"/>
                </a:cubicBezTo>
                <a:cubicBezTo>
                  <a:pt x="7168" y="5111"/>
                  <a:pt x="4953" y="4458"/>
                  <a:pt x="2586" y="4317"/>
                </a:cubicBezTo>
                <a:close/>
                <a:moveTo>
                  <a:pt x="18570" y="4317"/>
                </a:moveTo>
                <a:cubicBezTo>
                  <a:pt x="16199" y="4456"/>
                  <a:pt x="13965" y="5109"/>
                  <a:pt x="12250" y="6160"/>
                </a:cubicBezTo>
                <a:cubicBezTo>
                  <a:pt x="11805" y="6447"/>
                  <a:pt x="11401" y="6754"/>
                  <a:pt x="11048" y="7089"/>
                </a:cubicBezTo>
                <a:cubicBezTo>
                  <a:pt x="11555" y="7618"/>
                  <a:pt x="11986" y="8170"/>
                  <a:pt x="12328" y="8750"/>
                </a:cubicBezTo>
                <a:lnTo>
                  <a:pt x="12563" y="8617"/>
                </a:lnTo>
                <a:cubicBezTo>
                  <a:pt x="13850" y="7997"/>
                  <a:pt x="15297" y="7543"/>
                  <a:pt x="16846" y="7255"/>
                </a:cubicBezTo>
                <a:cubicBezTo>
                  <a:pt x="17646" y="6338"/>
                  <a:pt x="18238" y="5344"/>
                  <a:pt x="18570" y="4317"/>
                </a:cubicBezTo>
                <a:close/>
                <a:moveTo>
                  <a:pt x="993" y="7322"/>
                </a:moveTo>
                <a:cubicBezTo>
                  <a:pt x="993" y="7322"/>
                  <a:pt x="1860" y="9803"/>
                  <a:pt x="5067" y="11389"/>
                </a:cubicBezTo>
                <a:lnTo>
                  <a:pt x="5145" y="11423"/>
                </a:lnTo>
                <a:lnTo>
                  <a:pt x="1619" y="11423"/>
                </a:lnTo>
                <a:cubicBezTo>
                  <a:pt x="736" y="11423"/>
                  <a:pt x="0" y="11874"/>
                  <a:pt x="0" y="12435"/>
                </a:cubicBezTo>
                <a:lnTo>
                  <a:pt x="0" y="13448"/>
                </a:lnTo>
                <a:lnTo>
                  <a:pt x="21600" y="13448"/>
                </a:lnTo>
                <a:lnTo>
                  <a:pt x="21600" y="12452"/>
                </a:lnTo>
                <a:cubicBezTo>
                  <a:pt x="21564" y="11890"/>
                  <a:pt x="20839" y="11448"/>
                  <a:pt x="19955" y="11439"/>
                </a:cubicBezTo>
                <a:lnTo>
                  <a:pt x="16455" y="11439"/>
                </a:lnTo>
                <a:lnTo>
                  <a:pt x="16533" y="11406"/>
                </a:lnTo>
                <a:cubicBezTo>
                  <a:pt x="19732" y="9810"/>
                  <a:pt x="20607" y="7338"/>
                  <a:pt x="20607" y="7338"/>
                </a:cubicBezTo>
                <a:cubicBezTo>
                  <a:pt x="20607" y="7338"/>
                  <a:pt x="16266" y="7435"/>
                  <a:pt x="13059" y="9032"/>
                </a:cubicBezTo>
                <a:cubicBezTo>
                  <a:pt x="12400" y="9362"/>
                  <a:pt x="11801" y="9741"/>
                  <a:pt x="11283" y="10161"/>
                </a:cubicBezTo>
                <a:cubicBezTo>
                  <a:pt x="11739" y="10562"/>
                  <a:pt x="12142" y="10995"/>
                  <a:pt x="12485" y="11439"/>
                </a:cubicBezTo>
                <a:lnTo>
                  <a:pt x="11597" y="11439"/>
                </a:lnTo>
                <a:cubicBezTo>
                  <a:pt x="10860" y="10505"/>
                  <a:pt x="9796" y="9669"/>
                  <a:pt x="8515" y="9015"/>
                </a:cubicBezTo>
                <a:cubicBezTo>
                  <a:pt x="5316" y="7419"/>
                  <a:pt x="993" y="7322"/>
                  <a:pt x="993" y="7322"/>
                </a:cubicBezTo>
                <a:close/>
                <a:moveTo>
                  <a:pt x="1567" y="14477"/>
                </a:moveTo>
                <a:lnTo>
                  <a:pt x="3317" y="20753"/>
                </a:lnTo>
                <a:cubicBezTo>
                  <a:pt x="3452" y="21235"/>
                  <a:pt x="4115" y="21595"/>
                  <a:pt x="4884" y="21600"/>
                </a:cubicBezTo>
                <a:lnTo>
                  <a:pt x="16611" y="21600"/>
                </a:lnTo>
                <a:cubicBezTo>
                  <a:pt x="17381" y="21595"/>
                  <a:pt x="18018" y="21235"/>
                  <a:pt x="18152" y="20753"/>
                </a:cubicBezTo>
                <a:lnTo>
                  <a:pt x="19955" y="14477"/>
                </a:lnTo>
                <a:lnTo>
                  <a:pt x="1567" y="1447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4289" r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pic>
        <p:nvPicPr>
          <p:cNvPr id="92" name="TinyPPT_2019.png" descr="TinyPPT_2019.png"/>
          <p:cNvPicPr>
            <a:picLocks/>
          </p:cNvPicPr>
          <p:nvPr/>
        </p:nvPicPr>
        <p:blipFill>
          <a:blip r:embed="rId3">
            <a:alphaModFix amt="64876"/>
          </a:blip>
          <a:srcRect l="29878" t="18045"/>
          <a:stretch>
            <a:fillRect/>
          </a:stretch>
        </p:blipFill>
        <p:spPr>
          <a:xfrm flipH="1">
            <a:off x="7616702" y="3269789"/>
            <a:ext cx="1078931" cy="387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TinyPPT_2019.png" descr="TinyPPT_2019.png"/>
          <p:cNvPicPr>
            <a:picLocks/>
          </p:cNvPicPr>
          <p:nvPr/>
        </p:nvPicPr>
        <p:blipFill>
          <a:blip r:embed="rId3">
            <a:alphaModFix amt="64876"/>
          </a:blip>
          <a:srcRect l="29878" t="18045"/>
          <a:stretch>
            <a:fillRect/>
          </a:stretch>
        </p:blipFill>
        <p:spPr>
          <a:xfrm flipH="1">
            <a:off x="7626338" y="2330742"/>
            <a:ext cx="1078931" cy="387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TinyPPT_2019.png" descr="TinyPPT_2019.png"/>
          <p:cNvPicPr>
            <a:picLocks/>
          </p:cNvPicPr>
          <p:nvPr/>
        </p:nvPicPr>
        <p:blipFill>
          <a:blip r:embed="rId3">
            <a:alphaModFix amt="64876"/>
          </a:blip>
          <a:srcRect l="29878" t="18045"/>
          <a:stretch>
            <a:fillRect/>
          </a:stretch>
        </p:blipFill>
        <p:spPr>
          <a:xfrm flipH="1">
            <a:off x="7628609" y="4212764"/>
            <a:ext cx="1078931" cy="3873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" name="Group 26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33" name="Pie 32"/>
          <p:cNvSpPr/>
          <p:nvPr/>
        </p:nvSpPr>
        <p:spPr>
          <a:xfrm>
            <a:off x="262488" y="125308"/>
            <a:ext cx="707886" cy="707886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4" name="Group 33"/>
          <p:cNvGrpSpPr/>
          <p:nvPr/>
        </p:nvGrpSpPr>
        <p:grpSpPr>
          <a:xfrm>
            <a:off x="616431" y="125308"/>
            <a:ext cx="5262681" cy="707886"/>
            <a:chOff x="353943" y="0"/>
            <a:chExt cx="5262681" cy="707886"/>
          </a:xfrm>
        </p:grpSpPr>
        <p:sp>
          <p:nvSpPr>
            <p:cNvPr id="35" name="Rectangle 34"/>
            <p:cNvSpPr/>
            <p:nvPr/>
          </p:nvSpPr>
          <p:spPr>
            <a:xfrm>
              <a:off x="353943" y="0"/>
              <a:ext cx="5262681" cy="707886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/>
            <p:cNvSpPr txBox="1"/>
            <p:nvPr/>
          </p:nvSpPr>
          <p:spPr>
            <a:xfrm>
              <a:off x="353943" y="0"/>
              <a:ext cx="5262681" cy="7078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b="1" kern="1200" dirty="0"/>
                <a:t>Summary</a:t>
              </a:r>
              <a:endParaRPr lang="en-US" sz="24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6613614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6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6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6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6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1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6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6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6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6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6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1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 advAuto="0"/>
      <p:bldP spid="59" grpId="0" animBg="1" advAuto="0"/>
      <p:bldP spid="60" grpId="0" animBg="1" advAuto="0"/>
      <p:bldP spid="65" grpId="0" animBg="1" advAuto="0"/>
      <p:bldP spid="66" grpId="0" animBg="1" advAuto="0"/>
      <p:bldP spid="67" grpId="0" animBg="1" advAuto="0"/>
      <p:bldP spid="68" grpId="0" animBg="1" advAuto="0"/>
      <p:bldP spid="69" grpId="0" animBg="1" advAuto="0"/>
      <p:bldP spid="70" grpId="0" animBg="1" advAuto="0"/>
      <p:bldP spid="71" grpId="0" animBg="1" advAuto="0"/>
      <p:bldP spid="72" grpId="0" animBg="1" advAuto="0"/>
      <p:bldP spid="74" grpId="0" animBg="1" advAuto="0"/>
      <p:bldP spid="75" grpId="0" animBg="1" advAuto="0"/>
      <p:bldP spid="77" grpId="0" animBg="1" advAuto="0"/>
      <p:bldP spid="78" grpId="0" animBg="1" advAuto="0"/>
      <p:bldP spid="80" grpId="0" animBg="1" advAuto="0"/>
      <p:bldP spid="81" grpId="0" animBg="1" advAuto="0"/>
      <p:bldP spid="82" grpId="0" animBg="1" advAuto="0"/>
      <p:bldP spid="83" grpId="0" animBg="1" advAuto="0"/>
      <p:bldP spid="84" grpId="0" animBg="1" advAuto="0"/>
      <p:bldP spid="92" grpId="0" animBg="1" advAuto="0"/>
      <p:bldP spid="93" grpId="0" animBg="1" advAuto="0"/>
      <p:bldP spid="94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6" name="Rectangle 15"/>
          <p:cNvSpPr/>
          <p:nvPr/>
        </p:nvSpPr>
        <p:spPr>
          <a:xfrm>
            <a:off x="611560" y="95329"/>
            <a:ext cx="5616624" cy="707886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4000" b="1" dirty="0"/>
              <a:t>Contributions 2</a:t>
            </a:r>
          </a:p>
        </p:txBody>
      </p:sp>
      <p:sp>
        <p:nvSpPr>
          <p:cNvPr id="23" name="Flowchart: Display 22"/>
          <p:cNvSpPr/>
          <p:nvPr/>
        </p:nvSpPr>
        <p:spPr>
          <a:xfrm>
            <a:off x="467544" y="1488976"/>
            <a:ext cx="7620001" cy="4565274"/>
          </a:xfrm>
          <a:prstGeom prst="flowChartDisplay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1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b="1"/>
              <a:t>A novel approach for malware detection based on permission ranking, similarity-based permission feature selection, and association rule for permission mining</a:t>
            </a:r>
            <a:endParaRPr lang="en-IN" sz="3200" b="1" dirty="0" err="1"/>
          </a:p>
        </p:txBody>
      </p:sp>
      <p:sp>
        <p:nvSpPr>
          <p:cNvPr id="11" name="Flowchart: Display 10"/>
          <p:cNvSpPr/>
          <p:nvPr/>
        </p:nvSpPr>
        <p:spPr>
          <a:xfrm>
            <a:off x="1115616" y="1623938"/>
            <a:ext cx="7620001" cy="4565274"/>
          </a:xfrm>
          <a:prstGeom prst="flowChartDisplay">
            <a:avLst/>
          </a:prstGeom>
          <a:solidFill>
            <a:schemeClr val="accent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1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/>
              <a:t>The enhancement of the random forest algorithm to improve the accuracy for malware detection</a:t>
            </a:r>
          </a:p>
        </p:txBody>
      </p:sp>
      <p:sp>
        <p:nvSpPr>
          <p:cNvPr id="9" name="Flowchart: Display 8"/>
          <p:cNvSpPr/>
          <p:nvPr/>
        </p:nvSpPr>
        <p:spPr>
          <a:xfrm>
            <a:off x="1988096" y="2098500"/>
            <a:ext cx="7620001" cy="4565274"/>
          </a:xfrm>
          <a:prstGeom prst="flowChartDisplay">
            <a:avLst/>
          </a:prstGeom>
          <a:solidFill>
            <a:schemeClr val="bg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isometricOffAxis1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Rajesh Kumar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Xiaosong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Zhang, and </a:t>
            </a:r>
            <a:r>
              <a:rPr 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Abubakar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Sharif “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on Data Mining of Permission-Induced Risk for Android </a:t>
            </a:r>
            <a:r>
              <a:rPr lang="en-US" sz="2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Devices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Applied Sciences Journal MDPI (SCI Journal,), 2019, 9(2), 277 , (impact factor =1.68, rank 3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97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4" presetClass="emph" presetSubtype="0" fill="hold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-2.22222E-6 0 L -2.22222E-6 -0.07222 " pathEditMode="relative" rAng="0" ptsTypes="AA">
                                      <p:cBhvr>
                                        <p:cTn id="19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4" presetClass="emph" presetSubtype="0" fill="hold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3.33333E-6 4.07407E-6 L 3.33333E-6 -0.07223 " pathEditMode="relative" rAng="0" ptsTypes="AA">
                                      <p:cBhvr>
                                        <p:cTn id="3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4" presetClass="emph" presetSubtype="0" fill="hold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-8.33333E-7 3.33333E-6 L -8.33333E-7 -0.07223 " pathEditMode="relative" rAng="0" ptsTypes="AA">
                                      <p:cBhvr>
                                        <p:cTn id="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 animBg="1"/>
      <p:bldP spid="11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60155"/>
            <a:ext cx="8241232" cy="43145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38</a:t>
            </a:fld>
            <a:endParaRPr lang="zh-CN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TextBox 15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Proposed Framework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746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6887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137257" y="1664256"/>
            <a:ext cx="409340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1- Permission Ranking:</a:t>
            </a:r>
          </a:p>
          <a:p>
            <a:r>
              <a:rPr lang="en-IN" sz="1200" dirty="0"/>
              <a:t>Each permission defines a specific action that the application is permitted to perform. For example, the permission INTERNET specifies the user can access the Internet.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839827"/>
              </p:ext>
            </p:extLst>
          </p:nvPr>
        </p:nvGraphicFramePr>
        <p:xfrm>
          <a:off x="896266" y="2708920"/>
          <a:ext cx="18478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6" name="Equation" r:id="rId5" imgW="1854200" imgH="520700" progId="Equation.DSMT4">
                  <p:embed/>
                </p:oleObj>
              </mc:Choice>
              <mc:Fallback>
                <p:oleObj name="Equation" r:id="rId5" imgW="1854200" imgH="520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266" y="2708920"/>
                        <a:ext cx="184785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304491"/>
              </p:ext>
            </p:extLst>
          </p:nvPr>
        </p:nvGraphicFramePr>
        <p:xfrm>
          <a:off x="1039141" y="3261289"/>
          <a:ext cx="1562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7" name="Equation" r:id="rId7" imgW="1574800" imgH="533400" progId="Equation.DSMT4">
                  <p:embed/>
                </p:oleObj>
              </mc:Choice>
              <mc:Fallback>
                <p:oleObj name="Equation" r:id="rId7" imgW="1574800" imgH="533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141" y="3261289"/>
                        <a:ext cx="15621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427696" y="1700808"/>
            <a:ext cx="4309266" cy="24006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2- </a:t>
            </a:r>
            <a:r>
              <a:rPr lang="en-IN" dirty="0"/>
              <a:t>Similarity-Based Feature Selection</a:t>
            </a:r>
            <a:r>
              <a:rPr lang="en-US" dirty="0"/>
              <a:t>:</a:t>
            </a:r>
          </a:p>
          <a:p>
            <a:r>
              <a:rPr lang="en-IN" sz="1400" dirty="0"/>
              <a:t>Similarity of permission shown in the equation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  <a:p>
            <a:r>
              <a:rPr lang="en-IN" sz="1400" dirty="0"/>
              <a:t>Calculate the similarity between features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4" name="Rectangle 23"/>
          <p:cNvSpPr>
            <a:spLocks noChangeArrowheads="1"/>
          </p:cNvSpPr>
          <p:nvPr/>
        </p:nvSpPr>
        <p:spPr bwMode="auto">
          <a:xfrm>
            <a:off x="0" y="99626"/>
            <a:ext cx="2279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2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238676"/>
              </p:ext>
            </p:extLst>
          </p:nvPr>
        </p:nvGraphicFramePr>
        <p:xfrm>
          <a:off x="4736830" y="2345260"/>
          <a:ext cx="2781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8" name="Equation" r:id="rId9" imgW="2781300" imgH="457200" progId="Equation.DSMT4">
                  <p:embed/>
                </p:oleObj>
              </mc:Choice>
              <mc:Fallback>
                <p:oleObj name="Equation" r:id="rId9" imgW="2781300" imgH="457200" progId="Equation.DSMT4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6830" y="2345260"/>
                        <a:ext cx="278130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20814" y="8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5" name="Rectangle 33"/>
          <p:cNvSpPr>
            <a:spLocks noChangeArrowheads="1"/>
          </p:cNvSpPr>
          <p:nvPr/>
        </p:nvSpPr>
        <p:spPr bwMode="auto">
          <a:xfrm>
            <a:off x="4860032" y="31898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00596"/>
              </p:ext>
            </p:extLst>
          </p:nvPr>
        </p:nvGraphicFramePr>
        <p:xfrm>
          <a:off x="5872375" y="3172710"/>
          <a:ext cx="914400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9" name="Equation" r:id="rId11" imgW="914400" imgH="241300" progId="Equation.DSMT4">
                  <p:embed/>
                </p:oleObj>
              </mc:Choice>
              <mc:Fallback>
                <p:oleObj name="Equation" r:id="rId11" imgW="914400" imgH="2413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375" y="3172710"/>
                        <a:ext cx="914400" cy="23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136560" y="4101465"/>
            <a:ext cx="4022524" cy="264687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3- </a:t>
            </a:r>
            <a:r>
              <a:rPr lang="en-IN" dirty="0"/>
              <a:t>Association Rule Mining Algorithm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/>
              <a:t>Association rule mining is used to discover meaningful relationships between variables in huge databases.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/>
              <a:t>we found that many permission are always together i.e., READ_CONTACTS and WRITE CONTACTS are always used together.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/>
              <a:t>we know that those permission always together.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1400" dirty="0"/>
              <a:t>we only need one of them to characterize certain behaviour</a:t>
            </a:r>
            <a:r>
              <a:rPr lang="en-IN" dirty="0"/>
              <a:t>.</a:t>
            </a:r>
            <a:endParaRPr lang="en-US" dirty="0"/>
          </a:p>
          <a:p>
            <a:endParaRPr lang="en-IN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4148758"/>
            <a:ext cx="4176464" cy="25522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6774" y="260648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Proposed Methodology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23" name="Pie 22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4" name="Group 23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TextBox 25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Proposed Methodology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F9F2B277-7ED4-5E47-81FE-670D6A644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714876"/>
              </p:ext>
            </p:extLst>
          </p:nvPr>
        </p:nvGraphicFramePr>
        <p:xfrm>
          <a:off x="189555" y="815520"/>
          <a:ext cx="8764889" cy="332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" y="3856989"/>
            <a:ext cx="1876425" cy="2752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931" y="4012066"/>
            <a:ext cx="3004932" cy="16936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031" y="3935376"/>
            <a:ext cx="1876426" cy="25959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640" y="4353540"/>
            <a:ext cx="1992711" cy="194367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7966" y="162804"/>
            <a:ext cx="7200908" cy="707886"/>
            <a:chOff x="179404" y="141357"/>
            <a:chExt cx="5790331" cy="707886"/>
          </a:xfrm>
        </p:grpSpPr>
        <p:sp>
          <p:nvSpPr>
            <p:cNvPr id="19" name="Pie 18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19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TextBox 21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Motivation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67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8102513-5AEF-9546-ACC7-97421A57E5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C8102513-5AEF-9546-ACC7-97421A57E5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FC19CD3-0340-5C4D-AFB3-620C673326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dgm id="{5FC19CD3-0340-5C4D-AFB3-620C673326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BB89B2F-27B5-4D46-846A-571C4EEE3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>
                                            <p:graphicEl>
                                              <a:dgm id="{3BB89B2F-27B5-4D46-846A-571C4EEE35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F019E05-A668-4007-A26E-B84A6518D0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graphicEl>
                                              <a:dgm id="{8F019E05-A668-4007-A26E-B84A6518D0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FA513-62AB-B54D-8610-2F610CB39D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3FBFA513-62AB-B54D-8610-2F610CB39D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34726E7-797D-46E1-A797-626682102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834726E7-797D-46E1-A797-6266821020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C727166-EBEE-47B5-B824-C8E9DCE0D3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>
                                            <p:graphicEl>
                                              <a:dgm id="{4C727166-EBEE-47B5-B824-C8E9DCE0D3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"/>
          <p:cNvSpPr/>
          <p:nvPr/>
        </p:nvSpPr>
        <p:spPr>
          <a:xfrm rot="10800000">
            <a:off x="2771800" y="2204864"/>
            <a:ext cx="5874634" cy="1111610"/>
          </a:xfrm>
          <a:prstGeom prst="rect">
            <a:avLst/>
          </a:prstGeom>
          <a:gradFill>
            <a:gsLst>
              <a:gs pos="0">
                <a:srgbClr val="FF3847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2" name="Rectangle"/>
          <p:cNvSpPr/>
          <p:nvPr/>
        </p:nvSpPr>
        <p:spPr>
          <a:xfrm rot="10800000">
            <a:off x="2771800" y="3310981"/>
            <a:ext cx="5874633" cy="1111610"/>
          </a:xfrm>
          <a:prstGeom prst="rect">
            <a:avLst/>
          </a:prstGeom>
          <a:gradFill>
            <a:gsLst>
              <a:gs pos="0">
                <a:srgbClr val="D81C28"/>
              </a:gs>
              <a:gs pos="62464">
                <a:srgbClr val="EC324B"/>
              </a:gs>
              <a:gs pos="100000">
                <a:srgbClr val="FF486D"/>
              </a:gs>
            </a:gsLst>
            <a:lin ang="685541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3" name="Rectangle"/>
          <p:cNvSpPr/>
          <p:nvPr/>
        </p:nvSpPr>
        <p:spPr>
          <a:xfrm rot="10800000">
            <a:off x="2771800" y="4419059"/>
            <a:ext cx="5874633" cy="1111610"/>
          </a:xfrm>
          <a:prstGeom prst="rect">
            <a:avLst/>
          </a:prstGeom>
          <a:gradFill>
            <a:gsLst>
              <a:gs pos="0">
                <a:srgbClr val="A00D77"/>
              </a:gs>
              <a:gs pos="92768">
                <a:srgbClr val="721AA4"/>
              </a:gs>
            </a:gsLst>
            <a:lin ang="10800000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4" name="Circle"/>
          <p:cNvSpPr/>
          <p:nvPr/>
        </p:nvSpPr>
        <p:spPr>
          <a:xfrm>
            <a:off x="221480" y="3013356"/>
            <a:ext cx="1712987" cy="1712987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5" name="Shape"/>
          <p:cNvSpPr/>
          <p:nvPr/>
        </p:nvSpPr>
        <p:spPr>
          <a:xfrm rot="10800000">
            <a:off x="866518" y="2204864"/>
            <a:ext cx="1906995" cy="11116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432" y="1830"/>
                </a:lnTo>
                <a:lnTo>
                  <a:pt x="21600" y="536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93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6" name="Circle"/>
          <p:cNvSpPr/>
          <p:nvPr/>
        </p:nvSpPr>
        <p:spPr>
          <a:xfrm>
            <a:off x="372136" y="3164013"/>
            <a:ext cx="1411672" cy="1411671"/>
          </a:xfrm>
          <a:prstGeom prst="ellipse">
            <a:avLst/>
          </a:prstGeom>
          <a:solidFill>
            <a:srgbClr val="DD2A29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7" name="Shape"/>
          <p:cNvSpPr/>
          <p:nvPr/>
        </p:nvSpPr>
        <p:spPr>
          <a:xfrm rot="10800000">
            <a:off x="1244652" y="3182942"/>
            <a:ext cx="1533387" cy="1244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098" y="17634"/>
                </a:lnTo>
                <a:lnTo>
                  <a:pt x="21600" y="21600"/>
                </a:lnTo>
                <a:lnTo>
                  <a:pt x="37" y="19368"/>
                </a:lnTo>
                <a:lnTo>
                  <a:pt x="0" y="0"/>
                </a:lnTo>
                <a:close/>
              </a:path>
            </a:pathLst>
          </a:custGeom>
          <a:solidFill>
            <a:srgbClr val="DD2A28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8" name="Circle"/>
          <p:cNvSpPr/>
          <p:nvPr/>
        </p:nvSpPr>
        <p:spPr>
          <a:xfrm>
            <a:off x="527105" y="3318981"/>
            <a:ext cx="1101737" cy="1101737"/>
          </a:xfrm>
          <a:prstGeom prst="ellipse">
            <a:avLst/>
          </a:prstGeom>
          <a:solidFill>
            <a:srgbClr val="942092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39" name="Circle"/>
          <p:cNvSpPr/>
          <p:nvPr/>
        </p:nvSpPr>
        <p:spPr>
          <a:xfrm>
            <a:off x="672549" y="3464424"/>
            <a:ext cx="810848" cy="810849"/>
          </a:xfrm>
          <a:prstGeom prst="ellipse">
            <a:avLst/>
          </a:prstGeom>
          <a:gradFill>
            <a:gsLst>
              <a:gs pos="0">
                <a:srgbClr val="E0E3E8"/>
              </a:gs>
              <a:gs pos="100000">
                <a:srgbClr val="FFFFFF"/>
              </a:gs>
            </a:gsLst>
            <a:path path="circle">
              <a:fillToRect l="119636" t="37721" r="-19636" b="62278"/>
            </a:path>
          </a:gradFill>
          <a:ln w="3175">
            <a:solidFill>
              <a:srgbClr val="F1F3F5"/>
            </a:solidFill>
            <a:miter/>
          </a:ln>
          <a:effectLst>
            <a:outerShdw blurRad="241300" dist="63500" dir="8100000" rotWithShape="0">
              <a:srgbClr val="000000">
                <a:alpha val="40000"/>
              </a:srgbClr>
            </a:outerShdw>
          </a:effectLst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40" name="Shape"/>
          <p:cNvSpPr/>
          <p:nvPr/>
        </p:nvSpPr>
        <p:spPr>
          <a:xfrm rot="10800000">
            <a:off x="1382225" y="3501652"/>
            <a:ext cx="1393709" cy="2033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0694"/>
                </a:lnTo>
                <a:lnTo>
                  <a:pt x="19940" y="21600"/>
                </a:lnTo>
                <a:lnTo>
                  <a:pt x="0" y="11809"/>
                </a:lnTo>
                <a:lnTo>
                  <a:pt x="0" y="0"/>
                </a:lnTo>
                <a:close/>
              </a:path>
            </a:pathLst>
          </a:custGeom>
          <a:solidFill>
            <a:srgbClr val="942092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pic>
        <p:nvPicPr>
          <p:cNvPr id="41" name="TinyPPT_12.png" descr="TinyPPT_12.png"/>
          <p:cNvPicPr>
            <a:picLocks noChangeAspect="1"/>
          </p:cNvPicPr>
          <p:nvPr/>
        </p:nvPicPr>
        <p:blipFill>
          <a:blip r:embed="rId2"/>
          <a:srcRect t="85165"/>
          <a:stretch>
            <a:fillRect/>
          </a:stretch>
        </p:blipFill>
        <p:spPr>
          <a:xfrm rot="3261425">
            <a:off x="862501" y="4337092"/>
            <a:ext cx="2026720" cy="175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TinyPPT_12.png" descr="TinyPPT_12.png"/>
          <p:cNvPicPr>
            <a:picLocks noChangeAspect="1"/>
          </p:cNvPicPr>
          <p:nvPr/>
        </p:nvPicPr>
        <p:blipFill>
          <a:blip r:embed="rId2">
            <a:alphaModFix amt="70622"/>
          </a:blip>
          <a:srcRect t="85164"/>
          <a:stretch>
            <a:fillRect/>
          </a:stretch>
        </p:blipFill>
        <p:spPr>
          <a:xfrm rot="9385299" flipH="1">
            <a:off x="541118" y="2689704"/>
            <a:ext cx="1599485" cy="13841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TextBox 34"/>
          <p:cNvSpPr txBox="1"/>
          <p:nvPr/>
        </p:nvSpPr>
        <p:spPr>
          <a:xfrm>
            <a:off x="3112926" y="2279485"/>
            <a:ext cx="5374833" cy="1004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tIns="34289" rIns="34289" bIns="3428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algn="just"/>
            <a:r>
              <a:rPr lang="en-IN" sz="20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performance of random forest algorithm was enhanced by iteratively remove the unnecessary features </a:t>
            </a:r>
          </a:p>
        </p:txBody>
      </p:sp>
      <p:sp>
        <p:nvSpPr>
          <p:cNvPr id="53" name="TextBox 34"/>
          <p:cNvSpPr txBox="1"/>
          <p:nvPr/>
        </p:nvSpPr>
        <p:spPr>
          <a:xfrm>
            <a:off x="3198988" y="3382069"/>
            <a:ext cx="5333452" cy="1004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tIns="34289" rIns="34289" bIns="3428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algn="just"/>
            <a:r>
              <a:rPr lang="en-US" sz="20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setting the upper limit on the number of trees in the random forest  improve the accuracy and recall rate</a:t>
            </a:r>
          </a:p>
        </p:txBody>
      </p:sp>
      <p:sp>
        <p:nvSpPr>
          <p:cNvPr id="55" name="TextBox 34"/>
          <p:cNvSpPr txBox="1"/>
          <p:nvPr/>
        </p:nvSpPr>
        <p:spPr>
          <a:xfrm>
            <a:off x="3176115" y="4407418"/>
            <a:ext cx="5163720" cy="1177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tIns="34289" rIns="34289" bIns="34289">
            <a:spAutoFit/>
          </a:bodyPr>
          <a:lstStyle>
            <a:lvl1pPr>
              <a:defRPr sz="2700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 algn="just"/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decision tree is given the same weight, ignoring the difference between the strong classifier and the weak classifier, and affecting the overall classification performance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ircle"/>
          <p:cNvSpPr/>
          <p:nvPr/>
        </p:nvSpPr>
        <p:spPr>
          <a:xfrm>
            <a:off x="896999" y="3670889"/>
            <a:ext cx="361949" cy="361949"/>
          </a:xfrm>
          <a:prstGeom prst="ellipse">
            <a:avLst/>
          </a:prstGeom>
          <a:solidFill>
            <a:srgbClr val="A7A6A8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sp>
        <p:nvSpPr>
          <p:cNvPr id="59" name="Trophy"/>
          <p:cNvSpPr/>
          <p:nvPr/>
        </p:nvSpPr>
        <p:spPr>
          <a:xfrm>
            <a:off x="896999" y="3651098"/>
            <a:ext cx="361949" cy="43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39" y="0"/>
                </a:moveTo>
                <a:cubicBezTo>
                  <a:pt x="4139" y="0"/>
                  <a:pt x="4149" y="623"/>
                  <a:pt x="4237" y="1589"/>
                </a:cubicBezTo>
                <a:cubicBezTo>
                  <a:pt x="2431" y="832"/>
                  <a:pt x="0" y="1725"/>
                  <a:pt x="0" y="3889"/>
                </a:cubicBezTo>
                <a:cubicBezTo>
                  <a:pt x="0" y="6026"/>
                  <a:pt x="2630" y="7372"/>
                  <a:pt x="4623" y="8623"/>
                </a:cubicBezTo>
                <a:cubicBezTo>
                  <a:pt x="6617" y="9874"/>
                  <a:pt x="5496" y="11300"/>
                  <a:pt x="5496" y="11300"/>
                </a:cubicBezTo>
                <a:cubicBezTo>
                  <a:pt x="5496" y="11300"/>
                  <a:pt x="5764" y="11446"/>
                  <a:pt x="6151" y="11655"/>
                </a:cubicBezTo>
                <a:cubicBezTo>
                  <a:pt x="6151" y="11655"/>
                  <a:pt x="6687" y="11060"/>
                  <a:pt x="6687" y="10290"/>
                </a:cubicBezTo>
                <a:cubicBezTo>
                  <a:pt x="6687" y="10138"/>
                  <a:pt x="6674" y="9995"/>
                  <a:pt x="6650" y="9857"/>
                </a:cubicBezTo>
                <a:cubicBezTo>
                  <a:pt x="7364" y="10917"/>
                  <a:pt x="8282" y="11742"/>
                  <a:pt x="9461" y="12100"/>
                </a:cubicBezTo>
                <a:lnTo>
                  <a:pt x="9461" y="14760"/>
                </a:lnTo>
                <a:lnTo>
                  <a:pt x="7250" y="14760"/>
                </a:lnTo>
                <a:lnTo>
                  <a:pt x="7250" y="18727"/>
                </a:lnTo>
                <a:lnTo>
                  <a:pt x="5761" y="18727"/>
                </a:lnTo>
                <a:lnTo>
                  <a:pt x="4147" y="20386"/>
                </a:lnTo>
                <a:lnTo>
                  <a:pt x="4127" y="20386"/>
                </a:lnTo>
                <a:lnTo>
                  <a:pt x="4127" y="21600"/>
                </a:lnTo>
                <a:lnTo>
                  <a:pt x="17475" y="21600"/>
                </a:lnTo>
                <a:lnTo>
                  <a:pt x="17475" y="20386"/>
                </a:lnTo>
                <a:lnTo>
                  <a:pt x="17455" y="20386"/>
                </a:lnTo>
                <a:lnTo>
                  <a:pt x="15839" y="18727"/>
                </a:lnTo>
                <a:lnTo>
                  <a:pt x="14352" y="18727"/>
                </a:lnTo>
                <a:lnTo>
                  <a:pt x="14352" y="14760"/>
                </a:lnTo>
                <a:lnTo>
                  <a:pt x="12141" y="14760"/>
                </a:lnTo>
                <a:lnTo>
                  <a:pt x="12141" y="12100"/>
                </a:lnTo>
                <a:cubicBezTo>
                  <a:pt x="13320" y="11742"/>
                  <a:pt x="14238" y="10917"/>
                  <a:pt x="14952" y="9857"/>
                </a:cubicBezTo>
                <a:cubicBezTo>
                  <a:pt x="14928" y="9994"/>
                  <a:pt x="14916" y="10138"/>
                  <a:pt x="14916" y="10290"/>
                </a:cubicBezTo>
                <a:cubicBezTo>
                  <a:pt x="14916" y="11060"/>
                  <a:pt x="15449" y="11655"/>
                  <a:pt x="15449" y="11655"/>
                </a:cubicBezTo>
                <a:cubicBezTo>
                  <a:pt x="15836" y="11446"/>
                  <a:pt x="16107" y="11300"/>
                  <a:pt x="16107" y="11300"/>
                </a:cubicBezTo>
                <a:cubicBezTo>
                  <a:pt x="16107" y="11300"/>
                  <a:pt x="14985" y="9874"/>
                  <a:pt x="16979" y="8623"/>
                </a:cubicBezTo>
                <a:cubicBezTo>
                  <a:pt x="18972" y="7372"/>
                  <a:pt x="21600" y="6026"/>
                  <a:pt x="21600" y="3889"/>
                </a:cubicBezTo>
                <a:cubicBezTo>
                  <a:pt x="21600" y="1725"/>
                  <a:pt x="19172" y="832"/>
                  <a:pt x="17365" y="1589"/>
                </a:cubicBezTo>
                <a:cubicBezTo>
                  <a:pt x="17453" y="623"/>
                  <a:pt x="17461" y="0"/>
                  <a:pt x="17461" y="0"/>
                </a:cubicBezTo>
                <a:lnTo>
                  <a:pt x="4139" y="0"/>
                </a:lnTo>
                <a:close/>
                <a:moveTo>
                  <a:pt x="2780" y="2437"/>
                </a:moveTo>
                <a:cubicBezTo>
                  <a:pt x="3886" y="2437"/>
                  <a:pt x="4325" y="3145"/>
                  <a:pt x="4499" y="3649"/>
                </a:cubicBezTo>
                <a:cubicBezTo>
                  <a:pt x="4748" y="5174"/>
                  <a:pt x="5172" y="6946"/>
                  <a:pt x="5886" y="8488"/>
                </a:cubicBezTo>
                <a:cubicBezTo>
                  <a:pt x="5216" y="7814"/>
                  <a:pt x="4193" y="7247"/>
                  <a:pt x="3073" y="6490"/>
                </a:cubicBezTo>
                <a:cubicBezTo>
                  <a:pt x="229" y="4570"/>
                  <a:pt x="1195" y="2437"/>
                  <a:pt x="2780" y="2437"/>
                </a:cubicBezTo>
                <a:close/>
                <a:moveTo>
                  <a:pt x="18822" y="2437"/>
                </a:moveTo>
                <a:cubicBezTo>
                  <a:pt x="20407" y="2437"/>
                  <a:pt x="21373" y="4570"/>
                  <a:pt x="18529" y="6490"/>
                </a:cubicBezTo>
                <a:cubicBezTo>
                  <a:pt x="17409" y="7247"/>
                  <a:pt x="16386" y="7814"/>
                  <a:pt x="15716" y="8488"/>
                </a:cubicBezTo>
                <a:cubicBezTo>
                  <a:pt x="16430" y="6947"/>
                  <a:pt x="16852" y="5174"/>
                  <a:pt x="17101" y="3649"/>
                </a:cubicBezTo>
                <a:cubicBezTo>
                  <a:pt x="17275" y="3145"/>
                  <a:pt x="17716" y="2437"/>
                  <a:pt x="18822" y="2437"/>
                </a:cubicBezTo>
                <a:close/>
              </a:path>
            </a:pathLst>
          </a:custGeom>
          <a:solidFill>
            <a:srgbClr val="FFCE23"/>
          </a:solidFill>
          <a:ln w="12700">
            <a:miter lim="400000"/>
          </a:ln>
          <a:effectLst>
            <a:outerShdw blurRad="101600" dist="77493" dir="8890792" rotWithShape="0">
              <a:srgbClr val="000000">
                <a:alpha val="42219"/>
              </a:srgbClr>
            </a:outerShdw>
          </a:effectLst>
        </p:spPr>
        <p:txBody>
          <a:bodyPr lIns="34289" tIns="34289" rIns="34289" bIns="34289" anchor="ctr"/>
          <a:lstStyle/>
          <a:p>
            <a:endParaRPr sz="135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3" name="Title 1"/>
          <p:cNvSpPr txBox="1">
            <a:spLocks/>
          </p:cNvSpPr>
          <p:nvPr/>
        </p:nvSpPr>
        <p:spPr>
          <a:xfrm>
            <a:off x="107504" y="11769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Improved Random Forest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40</a:t>
            </a:fld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26" name="Pie 25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7" name="Group 26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9" name="TextBox 28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Proposed Methodology (Modified RF)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31280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 advAuto="0"/>
      <p:bldP spid="32" grpId="0" animBg="1" advAuto="0"/>
      <p:bldP spid="33" grpId="0" animBg="1" advAuto="0"/>
      <p:bldP spid="34" grpId="0" animBg="1" advAuto="0"/>
      <p:bldP spid="35" grpId="0" animBg="1" advAuto="0"/>
      <p:bldP spid="36" grpId="0" animBg="1" advAuto="0"/>
      <p:bldP spid="37" grpId="0" animBg="1" advAuto="0"/>
      <p:bldP spid="38" grpId="0" animBg="1" advAuto="0"/>
      <p:bldP spid="39" grpId="0" animBg="1" advAuto="0"/>
      <p:bldP spid="40" grpId="0" animBg="1" advAuto="0"/>
      <p:bldP spid="41" grpId="0" animBg="1" advAuto="0"/>
      <p:bldP spid="43" grpId="0" animBg="1" advAuto="0"/>
      <p:bldP spid="51" grpId="0" animBg="1" advAuto="0"/>
      <p:bldP spid="53" grpId="0" animBg="1" advAuto="0"/>
      <p:bldP spid="55" grpId="0" animBg="1" advAuto="0"/>
      <p:bldP spid="56" grpId="0" animBg="1" advAuto="0"/>
      <p:bldP spid="59" grpId="0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5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3" name="Rectangle 31"/>
          <p:cNvSpPr>
            <a:spLocks noChangeArrowheads="1"/>
          </p:cNvSpPr>
          <p:nvPr/>
        </p:nvSpPr>
        <p:spPr bwMode="auto">
          <a:xfrm>
            <a:off x="20814" y="8777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5" name="Rectangle 33"/>
          <p:cNvSpPr>
            <a:spLocks noChangeArrowheads="1"/>
          </p:cNvSpPr>
          <p:nvPr/>
        </p:nvSpPr>
        <p:spPr bwMode="auto">
          <a:xfrm>
            <a:off x="4860032" y="318981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88066" name="Picture 2" descr="FlowChartOfRandomFor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037474"/>
            <a:ext cx="6983539" cy="563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41</a:t>
            </a:fld>
            <a:endParaRPr lang="zh-CN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9" name="Pie 18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oup 19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TextBox 21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Proposed Methodology (Modified RF)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360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30786" y="1029700"/>
            <a:ext cx="4685229" cy="17543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Changed the few </a:t>
            </a:r>
            <a:r>
              <a:rPr lang="en-IN" dirty="0" err="1"/>
              <a:t>parametrs</a:t>
            </a:r>
            <a:r>
              <a:rPr lang="en-IN" dirty="0"/>
              <a:t> of the random forest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line no 13 and 14 we tuned the parameters. in line no 13.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 Removed the extra features and improved the more performance in feature selection.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1" name="Picture 10" descr="r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996" y="1079844"/>
            <a:ext cx="4079860" cy="414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6" y="2799313"/>
            <a:ext cx="3368744" cy="233331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4015" y="5136897"/>
            <a:ext cx="4572000" cy="16004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FF0000"/>
                </a:solidFill>
              </a:rPr>
              <a:t>Previous research </a:t>
            </a:r>
            <a:r>
              <a:rPr lang="en-IN" sz="1400" baseline="30000" dirty="0">
                <a:solidFill>
                  <a:srgbClr val="FF0000"/>
                </a:solidFill>
              </a:rPr>
              <a:t>[26][31][32][55]</a:t>
            </a:r>
            <a:r>
              <a:rPr lang="en-IN" sz="1400" dirty="0">
                <a:solidFill>
                  <a:srgbClr val="FF0000"/>
                </a:solidFill>
              </a:rPr>
              <a:t> shows the Random Forest achieved the best performance in detection of malware application. Therefore, we modify the Random Forest algorithm to achieve better accuracy as compared with a simple Random Forest algorithm. The result shows that the proposed malware detection approach can effectively detect malware with more accuracy (98.1%).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42</a:t>
            </a:fld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7" name="Pie 16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9" name="Group 18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TextBox 20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Proposed Methodology (Modified RF)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472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53701"/>
            <a:ext cx="8504550" cy="55057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43</a:t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07504" y="141357"/>
            <a:ext cx="7200908" cy="707886"/>
            <a:chOff x="179404" y="141357"/>
            <a:chExt cx="5790331" cy="707886"/>
          </a:xfrm>
        </p:grpSpPr>
        <p:sp>
          <p:nvSpPr>
            <p:cNvPr id="12" name="Pie 11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4" name="Group 13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/>
                  <a:t>Frequency of Top Used Permission in Dataset</a:t>
                </a:r>
                <a:endParaRPr lang="en-US" sz="2400" b="1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5431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3186"/>
            <a:ext cx="8928992" cy="53532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44</a:t>
            </a:fld>
            <a:endParaRPr lang="zh-CN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07504" y="141357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TextBox 15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dirty="0"/>
                  <a:t>Frequency of Malware and Benign </a:t>
                </a:r>
                <a:endParaRPr lang="en-US" sz="2400" b="1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3927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313094" y="298214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50670"/>
                </a:solidFill>
                <a:latin typeface="Areal round"/>
                <a:ea typeface="微软雅黑" pitchFamily="34" charset="-122"/>
                <a:cs typeface="Arial" pitchFamily="34" charset="0"/>
              </a:rPr>
              <a:t>?????</a:t>
            </a:r>
            <a:endParaRPr lang="zh-CN" altLang="en-US" sz="3200" b="1" dirty="0">
              <a:solidFill>
                <a:srgbClr val="150670"/>
              </a:solidFill>
              <a:latin typeface="Areal round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" y="0"/>
            <a:ext cx="907771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704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313094" y="298214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50670"/>
                </a:solidFill>
                <a:latin typeface="Areal round"/>
                <a:ea typeface="微软雅黑" pitchFamily="34" charset="-122"/>
                <a:cs typeface="Arial" pitchFamily="34" charset="0"/>
              </a:rPr>
              <a:t>?????</a:t>
            </a:r>
            <a:endParaRPr lang="zh-CN" altLang="en-US" sz="3200" b="1" dirty="0">
              <a:solidFill>
                <a:srgbClr val="150670"/>
              </a:solidFill>
              <a:latin typeface="Areal round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1" y="0"/>
            <a:ext cx="9148631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154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313094" y="298214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50670"/>
                </a:solidFill>
                <a:latin typeface="Areal round"/>
                <a:ea typeface="微软雅黑" pitchFamily="34" charset="-122"/>
                <a:cs typeface="Arial" pitchFamily="34" charset="0"/>
              </a:rPr>
              <a:t>?????</a:t>
            </a:r>
            <a:endParaRPr lang="zh-CN" altLang="en-US" sz="3200" b="1" dirty="0">
              <a:solidFill>
                <a:srgbClr val="150670"/>
              </a:solidFill>
              <a:latin typeface="Areal round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6" y="0"/>
            <a:ext cx="907771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3452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995793"/>
              </p:ext>
            </p:extLst>
          </p:nvPr>
        </p:nvGraphicFramePr>
        <p:xfrm>
          <a:off x="950284" y="799593"/>
          <a:ext cx="7141486" cy="566022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731757">
                  <a:extLst>
                    <a:ext uri="{9D8B030D-6E8A-4147-A177-3AD203B41FA5}">
                      <a16:colId xmlns:a16="http://schemas.microsoft.com/office/drawing/2014/main" val="3759045695"/>
                    </a:ext>
                  </a:extLst>
                </a:gridCol>
                <a:gridCol w="631307">
                  <a:extLst>
                    <a:ext uri="{9D8B030D-6E8A-4147-A177-3AD203B41FA5}">
                      <a16:colId xmlns:a16="http://schemas.microsoft.com/office/drawing/2014/main" val="1845996918"/>
                    </a:ext>
                  </a:extLst>
                </a:gridCol>
                <a:gridCol w="778422">
                  <a:extLst>
                    <a:ext uri="{9D8B030D-6E8A-4147-A177-3AD203B41FA5}">
                      <a16:colId xmlns:a16="http://schemas.microsoft.com/office/drawing/2014/main" val="787898511"/>
                    </a:ext>
                  </a:extLst>
                </a:gridCol>
              </a:tblGrid>
              <a:tr h="2196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Permission Patterns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Benign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Malware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1609784127"/>
                  </a:ext>
                </a:extLst>
              </a:tr>
              <a:tr h="219603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FF0000"/>
                          </a:solidFill>
                          <a:effectLst/>
                        </a:rPr>
                        <a:t>Common Android request permission</a:t>
                      </a:r>
                      <a:endParaRPr lang="en-IN" sz="1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687825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INTERNET, READ_PHONE_STATE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31.21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93.078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3524086384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READ_PHONE_STATE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31.87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93.4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3341158291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READ_PHONE_STATE, ACCESS_WIFI_STATE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2.36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63.08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3842984876"/>
                  </a:ext>
                </a:extLst>
              </a:tr>
              <a:tr h="9527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INTERNET, ACCESS_WIFI_STATE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5.05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63.49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1088556660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ACCESS_WIFI_STATE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5.22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63.49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4065847592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ACCESS_NETWORK_STATE, ACCESS_WIFI_STATE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3.99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60.31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3106210656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READ_PHONE_STATE, ACCESS_NETWORK_STATE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24.21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79.05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4187678225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INTERNET, READ_PHONE_STATE, ACCESS_NETWORK_STATE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24.21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78.97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907549644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INTERNET, WRITE_EXTERNAL_STORAGE, READ_PHONE_STATE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13.28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65.44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240204089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WRITE_EXTERNAL_STORAGE, READ_PHONE_STATE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13.37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65.53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2846536770"/>
                  </a:ext>
                </a:extLst>
              </a:tr>
              <a:tr h="219603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solidFill>
                            <a:srgbClr val="FF0000"/>
                          </a:solidFill>
                          <a:effectLst/>
                        </a:rPr>
                        <a:t>Common Android Runtime Permissions</a:t>
                      </a:r>
                      <a:endParaRPr lang="en-IN" sz="14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334766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INTERNET, READ_PHONE_STATE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29.9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91.52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583579641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READ_PHONE_STATE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30.32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91.69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4265113264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INTERNET, READ_PHONE_STATE, ACCESS_NETWORK_STATE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26.36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77.18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654387980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READ_PHONE_STATE, ACCESS_NETWORK_STATE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23.63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77.18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1984053829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INTERNET, READ_PHONE_STATE, VIBRATE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21.68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65.12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1016084695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READ_PHONE_STATE,VIBRATE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21.92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65.28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169507135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READ_PHONE_STATE, READ_LOGS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5.38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46.86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4108515425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READ_LOGS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6.93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47.6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4233064111"/>
                  </a:ext>
                </a:extLst>
              </a:tr>
              <a:tr h="21960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INTERNET, READ_LOGS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6.85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6.85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39606661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48</a:t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07504" y="141357"/>
            <a:ext cx="7200908" cy="707886"/>
            <a:chOff x="179404" y="141357"/>
            <a:chExt cx="5790331" cy="707886"/>
          </a:xfrm>
        </p:grpSpPr>
        <p:sp>
          <p:nvSpPr>
            <p:cNvPr id="12" name="Pie 11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4" name="Group 13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/>
                  <a:t>Experiment and </a:t>
                </a:r>
                <a:r>
                  <a:rPr lang="en-US" sz="2400" b="1" dirty="0"/>
                  <a:t>Results: Permission Ranking</a:t>
                </a:r>
                <a:endParaRPr lang="en-US" sz="2400" b="1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2157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6383" y="58064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575123"/>
              </p:ext>
            </p:extLst>
          </p:nvPr>
        </p:nvGraphicFramePr>
        <p:xfrm>
          <a:off x="827585" y="1039194"/>
          <a:ext cx="7069477" cy="599546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673963">
                  <a:extLst>
                    <a:ext uri="{9D8B030D-6E8A-4147-A177-3AD203B41FA5}">
                      <a16:colId xmlns:a16="http://schemas.microsoft.com/office/drawing/2014/main" val="3759045695"/>
                    </a:ext>
                  </a:extLst>
                </a:gridCol>
                <a:gridCol w="624941">
                  <a:extLst>
                    <a:ext uri="{9D8B030D-6E8A-4147-A177-3AD203B41FA5}">
                      <a16:colId xmlns:a16="http://schemas.microsoft.com/office/drawing/2014/main" val="1845996918"/>
                    </a:ext>
                  </a:extLst>
                </a:gridCol>
                <a:gridCol w="770573">
                  <a:extLst>
                    <a:ext uri="{9D8B030D-6E8A-4147-A177-3AD203B41FA5}">
                      <a16:colId xmlns:a16="http://schemas.microsoft.com/office/drawing/2014/main" val="787898511"/>
                    </a:ext>
                  </a:extLst>
                </a:gridCol>
              </a:tblGrid>
              <a:tr h="2625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Permission Patterns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</a:rPr>
                        <a:t>Benign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</a:rPr>
                        <a:t>Malware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0121" marR="30121" marT="30121" marB="30121"/>
                </a:tc>
                <a:extLst>
                  <a:ext uri="{0D108BD9-81ED-4DB2-BD59-A6C34878D82A}">
                    <a16:rowId xmlns:a16="http://schemas.microsoft.com/office/drawing/2014/main" val="1609784127"/>
                  </a:ext>
                </a:extLst>
              </a:tr>
              <a:tr h="252556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solidFill>
                            <a:srgbClr val="FF0000"/>
                          </a:solidFill>
                          <a:effectLst/>
                        </a:rPr>
                        <a:t>Unique Android request permission</a:t>
                      </a:r>
                      <a:endParaRPr lang="en-IN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687825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READ_PHONE_STATE, WRITE_SMS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50.94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396665724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INTERNET, READ_PHONE_STATE, ACCESS_WIFI_STATE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63.09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24086384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INTERNET, ACCESS_NETWORK_STATE, ACCESS_WIFI_STATE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60.31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341158291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ACCESS_NETWORK_STATE, WRITE_SMS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49.64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842984876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INTERNET, RECEIVE_BOOT_COMPLETED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44.75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88556660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WRITE_EXTERNAL_STORAGE, ACCESS_NETWORK_STATE, ACCESS_WIFI_STATE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54.53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065847592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READ_PHONE_STATE, RECEIVE_BOOT_COMPLETED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43.12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06210656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INTERNET, SEND_SMS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43.12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87678225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ACCESS_NETWORK_STATE, RECEIVE_BOOT_COMPLETED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51.68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907549644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RECEIVE_BOOT_COMPLETED, ACCESS_WIFI_STATE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42.63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40204089"/>
                  </a:ext>
                </a:extLst>
              </a:tr>
              <a:tr h="252556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solidFill>
                            <a:srgbClr val="FF0000"/>
                          </a:solidFill>
                          <a:effectLst/>
                        </a:rPr>
                        <a:t>Unique Android Runtime Permissions</a:t>
                      </a:r>
                      <a:endParaRPr lang="en-IN" sz="12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536770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INTERNET, READ_PHONE_STATE, ACCESS_NETWORK_STATE, VIBRATE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55.42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419334766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INTERNET, READ_PHONE_STATE, READ_LOGS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46.87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83579641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INTERNET, ACCESS_NETWORK_STATE, READ_LOGS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43.2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65113264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READ_PHONE_STATE, ACCESS_NETWORK_STATE, READ_LOGS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43.2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54387980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INTERNET, VIBRATE, READ_LOGS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41.49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984053829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READ_PHONE_STATE, VIBRATE, READ_LOGS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41.33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16084695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ACCESS_NETWORK_STATE, VIBRATE, READ_LOGS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38.55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9507135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INTERNET, ACCESS_FINE_LOCATION, READ_PHONE_STATE, VIBRATE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34.23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08515425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INTERNET, SEND_SMS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33.58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233064111"/>
                  </a:ext>
                </a:extLst>
              </a:tr>
              <a:tr h="25255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INTERNET, ACCESS_FINE_LOCATION, READ_LOGS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>
                          <a:effectLst/>
                        </a:rPr>
                        <a:t>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>
                          <a:effectLst/>
                        </a:rPr>
                        <a:t>28.45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9606661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49</a:t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07504" y="141357"/>
            <a:ext cx="7200908" cy="707886"/>
            <a:chOff x="179404" y="141357"/>
            <a:chExt cx="5790331" cy="707886"/>
          </a:xfrm>
        </p:grpSpPr>
        <p:sp>
          <p:nvSpPr>
            <p:cNvPr id="12" name="Pie 11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4" name="Group 13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/>
                  <a:t>Experiment and </a:t>
                </a:r>
                <a:r>
                  <a:rPr lang="en-US" sz="2400" b="1" dirty="0"/>
                  <a:t>Results: Permission Ranking</a:t>
                </a:r>
                <a:endParaRPr lang="en-US" sz="2400" b="1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546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5" y="1340768"/>
            <a:ext cx="7272808" cy="47929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97966" y="162804"/>
            <a:ext cx="7200908" cy="707886"/>
            <a:chOff x="179404" y="141357"/>
            <a:chExt cx="5790331" cy="707886"/>
          </a:xfrm>
        </p:grpSpPr>
        <p:sp>
          <p:nvSpPr>
            <p:cNvPr id="9" name="Pie 8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1" name="Group 10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TextBox 13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Motivation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751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193399"/>
              </p:ext>
            </p:extLst>
          </p:nvPr>
        </p:nvGraphicFramePr>
        <p:xfrm>
          <a:off x="454845" y="1213128"/>
          <a:ext cx="8229600" cy="517779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183929">
                  <a:extLst>
                    <a:ext uri="{9D8B030D-6E8A-4147-A177-3AD203B41FA5}">
                      <a16:colId xmlns:a16="http://schemas.microsoft.com/office/drawing/2014/main" val="1065283365"/>
                    </a:ext>
                  </a:extLst>
                </a:gridCol>
                <a:gridCol w="4045671">
                  <a:extLst>
                    <a:ext uri="{9D8B030D-6E8A-4147-A177-3AD203B41FA5}">
                      <a16:colId xmlns:a16="http://schemas.microsoft.com/office/drawing/2014/main" val="424355707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050" dirty="0"/>
                        <a:t>Association Rule Mining (TOP 22 Permission)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348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ACCESS_WIFI_STATE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SEND_SMS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14254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READ_LOGS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READ_CALL_LOG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23658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CAMERA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DISABLE_KEYGUARD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5836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CHANGE_NETWORK_STATE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RESTART_PACKAGES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668273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WRITE_APN_SETTINGS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SET_WALLPAPER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4190252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CHANGE_WIFI_STATE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INSTALL_PACKAGES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05191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READ_CONTACTS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WRITE_CONTACTS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791868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READ_EXTERNAL_STORAGE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GET_TASKS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82708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READ_HISTORY_BOOKMARKS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ACCESS_WIFI_STATE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1288085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WRITE_APN_SETTINGS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>
                          <a:effectLst/>
                        </a:rPr>
                        <a:t>SYSTEM_ALERT_WINDOW</a:t>
                      </a:r>
                      <a:endParaRPr lang="en-IN" sz="20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528580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WRITE_SETTINGS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b="1" dirty="0">
                          <a:effectLst/>
                        </a:rPr>
                        <a:t>RECEIVE_BOOT_COMPLETED</a:t>
                      </a:r>
                      <a:endParaRPr lang="en-IN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8007876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50</a:t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9404" y="141357"/>
            <a:ext cx="7200908" cy="707886"/>
            <a:chOff x="179404" y="141357"/>
            <a:chExt cx="5790331" cy="707886"/>
          </a:xfrm>
        </p:grpSpPr>
        <p:sp>
          <p:nvSpPr>
            <p:cNvPr id="12" name="Pie 11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4" name="Group 13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/>
                  <a:t>Experiment and </a:t>
                </a:r>
                <a:r>
                  <a:rPr lang="en-US" sz="2400" b="1" dirty="0"/>
                  <a:t>Results: Association Rule Mining </a:t>
                </a:r>
                <a:endParaRPr lang="en-US" sz="2400" b="1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363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98251"/>
              </p:ext>
            </p:extLst>
          </p:nvPr>
        </p:nvGraphicFramePr>
        <p:xfrm>
          <a:off x="2097218" y="1724143"/>
          <a:ext cx="4944854" cy="3456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74994">
                  <a:extLst>
                    <a:ext uri="{9D8B030D-6E8A-4147-A177-3AD203B41FA5}">
                      <a16:colId xmlns:a16="http://schemas.microsoft.com/office/drawing/2014/main" val="2046416967"/>
                    </a:ext>
                  </a:extLst>
                </a:gridCol>
                <a:gridCol w="1057165">
                  <a:extLst>
                    <a:ext uri="{9D8B030D-6E8A-4147-A177-3AD203B41FA5}">
                      <a16:colId xmlns:a16="http://schemas.microsoft.com/office/drawing/2014/main" val="882018344"/>
                    </a:ext>
                  </a:extLst>
                </a:gridCol>
                <a:gridCol w="1057165">
                  <a:extLst>
                    <a:ext uri="{9D8B030D-6E8A-4147-A177-3AD203B41FA5}">
                      <a16:colId xmlns:a16="http://schemas.microsoft.com/office/drawing/2014/main" val="1796783403"/>
                    </a:ext>
                  </a:extLst>
                </a:gridCol>
                <a:gridCol w="1055530">
                  <a:extLst>
                    <a:ext uri="{9D8B030D-6E8A-4147-A177-3AD203B41FA5}">
                      <a16:colId xmlns:a16="http://schemas.microsoft.com/office/drawing/2014/main" val="3757567577"/>
                    </a:ext>
                  </a:extLst>
                </a:gridCol>
              </a:tblGrid>
              <a:tr h="6912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Alogrthim</a:t>
                      </a:r>
                      <a:endParaRPr lang="en-IN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TPR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FPR</a:t>
                      </a:r>
                      <a:endParaRPr lang="en-IN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ACC</a:t>
                      </a:r>
                      <a:endParaRPr lang="en-IN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373031998"/>
                  </a:ext>
                </a:extLst>
              </a:tr>
              <a:tr h="6912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NB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0.979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0.150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0.934</a:t>
                      </a:r>
                      <a:endParaRPr lang="en-IN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041041702"/>
                  </a:ext>
                </a:extLst>
              </a:tr>
              <a:tr h="6912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J48</a:t>
                      </a:r>
                      <a:endParaRPr lang="en-IN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0.984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0.074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0.964</a:t>
                      </a:r>
                      <a:endParaRPr lang="en-IN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137577353"/>
                  </a:ext>
                </a:extLst>
              </a:tr>
              <a:tr h="6912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RF</a:t>
                      </a:r>
                      <a:endParaRPr lang="en-IN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0.992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0.059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>
                          <a:effectLst/>
                        </a:rPr>
                        <a:t>0.974</a:t>
                      </a:r>
                      <a:endParaRPr lang="en-IN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278323003"/>
                  </a:ext>
                </a:extLst>
              </a:tr>
              <a:tr h="69120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IRF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>
                          <a:effectLst/>
                        </a:rPr>
                        <a:t>0.995</a:t>
                      </a:r>
                      <a:endParaRPr lang="en-IN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dirty="0">
                          <a:effectLst/>
                        </a:rPr>
                        <a:t>0.046</a:t>
                      </a:r>
                      <a:endParaRPr lang="en-IN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b="1" dirty="0">
                          <a:effectLst/>
                        </a:rPr>
                        <a:t>0.981</a:t>
                      </a:r>
                      <a:endParaRPr lang="en-IN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54381148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24225" y="20695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Results: Classifier Accuracy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9404" y="141357"/>
            <a:ext cx="5616624" cy="707886"/>
            <a:chOff x="179404" y="141357"/>
            <a:chExt cx="5616624" cy="707886"/>
          </a:xfrm>
        </p:grpSpPr>
        <p:sp>
          <p:nvSpPr>
            <p:cNvPr id="17" name="Pie 16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9" name="Group 18"/>
            <p:cNvGrpSpPr/>
            <p:nvPr/>
          </p:nvGrpSpPr>
          <p:grpSpPr>
            <a:xfrm>
              <a:off x="533347" y="141357"/>
              <a:ext cx="5262681" cy="707886"/>
              <a:chOff x="353943" y="0"/>
              <a:chExt cx="5262681" cy="70788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TextBox 20"/>
              <p:cNvSpPr txBox="1"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200" b="1" kern="1200" dirty="0"/>
                  <a:t>Experiment and Results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179404" y="141357"/>
            <a:ext cx="7200908" cy="707886"/>
            <a:chOff x="179404" y="141357"/>
            <a:chExt cx="5790331" cy="707886"/>
          </a:xfrm>
        </p:grpSpPr>
        <p:sp>
          <p:nvSpPr>
            <p:cNvPr id="24" name="Pie 23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5" name="Group 24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TextBox 26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/>
                  <a:t>Experiment and </a:t>
                </a:r>
                <a:r>
                  <a:rPr lang="en-US" sz="2400" b="1" dirty="0"/>
                  <a:t>Results: Classifier Accuracy</a:t>
                </a:r>
                <a:endParaRPr lang="en-US" sz="2400" b="1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138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0" name="Chart 1708"/>
          <p:cNvGraphicFramePr/>
          <p:nvPr>
            <p:extLst>
              <p:ext uri="{D42A27DB-BD31-4B8C-83A1-F6EECF244321}">
                <p14:modId xmlns:p14="http://schemas.microsoft.com/office/powerpoint/2010/main" val="289605924"/>
              </p:ext>
            </p:extLst>
          </p:nvPr>
        </p:nvGraphicFramePr>
        <p:xfrm>
          <a:off x="709868" y="1968791"/>
          <a:ext cx="7765896" cy="4104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52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3739867" y="5301208"/>
            <a:ext cx="668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IN" sz="2800" b="1" dirty="0"/>
              <a:t>J48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78133" y="5334436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IN" sz="2800" b="1" dirty="0"/>
              <a:t>NB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86786" y="5282044"/>
            <a:ext cx="551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IN" sz="2800" b="1" dirty="0"/>
              <a:t>RF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4225" y="20695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Results: Classifier Accuracy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79404" y="141357"/>
            <a:ext cx="5616624" cy="707886"/>
            <a:chOff x="179404" y="141357"/>
            <a:chExt cx="5616624" cy="707886"/>
          </a:xfrm>
        </p:grpSpPr>
        <p:sp>
          <p:nvSpPr>
            <p:cNvPr id="24" name="Pie 23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5" name="Group 24"/>
            <p:cNvGrpSpPr/>
            <p:nvPr/>
          </p:nvGrpSpPr>
          <p:grpSpPr>
            <a:xfrm>
              <a:off x="533347" y="141357"/>
              <a:ext cx="5262681" cy="707886"/>
              <a:chOff x="353943" y="0"/>
              <a:chExt cx="5262681" cy="707886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TextBox 26"/>
              <p:cNvSpPr txBox="1"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3200" b="1" kern="1200" dirty="0"/>
                  <a:t>Experiment and Results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425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400"/>
                                        <p:tgtEl>
                                          <p:spTgt spid="2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00"/>
                                        <p:tgtEl>
                                          <p:spTgt spid="2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2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400"/>
                                        <p:tgtEl>
                                          <p:spTgt spid="20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026" y="-16892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23928" y="115856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348484455"/>
              </p:ext>
            </p:extLst>
          </p:nvPr>
        </p:nvGraphicFramePr>
        <p:xfrm>
          <a:off x="1022728" y="1988036"/>
          <a:ext cx="7581720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53</a:t>
            </a:fld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24225" y="20695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Results: TPR and FPR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79404" y="141357"/>
            <a:ext cx="7200908" cy="707886"/>
            <a:chOff x="179404" y="141357"/>
            <a:chExt cx="5790331" cy="707886"/>
          </a:xfrm>
        </p:grpSpPr>
        <p:sp>
          <p:nvSpPr>
            <p:cNvPr id="27" name="Pie 26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8" name="Group 27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TextBox 29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/>
                  <a:t>Experiment and </a:t>
                </a:r>
                <a:r>
                  <a:rPr lang="en-US" sz="2400" b="1" dirty="0"/>
                  <a:t>Results: TPR and FPR</a:t>
                </a:r>
                <a:endParaRPr lang="en-US" sz="2400" b="1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203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Chart bld="series"/>
        </p:bldSub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124225" y="206952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143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Results: Run Time Accuracy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39450" y="495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948329" y="119675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460159" y="-183941"/>
            <a:ext cx="4632170" cy="39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401825" y="59298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8401067" y="30689"/>
            <a:ext cx="38448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19" name="Picture 18" descr="tim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88" y="1771878"/>
            <a:ext cx="7173088" cy="44403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roup 25"/>
          <p:cNvGrpSpPr/>
          <p:nvPr/>
        </p:nvGrpSpPr>
        <p:grpSpPr>
          <a:xfrm>
            <a:off x="179404" y="141357"/>
            <a:ext cx="7200908" cy="707886"/>
            <a:chOff x="179404" y="141357"/>
            <a:chExt cx="5790331" cy="707886"/>
          </a:xfrm>
        </p:grpSpPr>
        <p:sp>
          <p:nvSpPr>
            <p:cNvPr id="27" name="Pie 26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8" name="Group 27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TextBox 29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lvl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400" b="1" kern="1200" dirty="0"/>
                  <a:t>Experiment and </a:t>
                </a:r>
                <a:r>
                  <a:rPr lang="en-US" sz="2400" b="1" dirty="0"/>
                  <a:t>Results: Run Time Interval</a:t>
                </a:r>
                <a:endParaRPr lang="en-US" sz="2400" b="1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5929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roup"/>
          <p:cNvGrpSpPr/>
          <p:nvPr/>
        </p:nvGrpSpPr>
        <p:grpSpPr>
          <a:xfrm>
            <a:off x="241435" y="1028933"/>
            <a:ext cx="213855" cy="1056966"/>
            <a:chOff x="0" y="0"/>
            <a:chExt cx="285138" cy="1409286"/>
          </a:xfrm>
        </p:grpSpPr>
        <p:sp>
          <p:nvSpPr>
            <p:cNvPr id="1132" name="Triangle"/>
            <p:cNvSpPr/>
            <p:nvPr/>
          </p:nvSpPr>
          <p:spPr>
            <a:xfrm flipH="1">
              <a:off x="0" y="0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5182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1133" name="Triangle"/>
            <p:cNvSpPr/>
            <p:nvPr/>
          </p:nvSpPr>
          <p:spPr>
            <a:xfrm rot="10800000">
              <a:off x="0" y="1194266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5182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</p:grpSp>
      <p:grpSp>
        <p:nvGrpSpPr>
          <p:cNvPr id="1137" name="Group"/>
          <p:cNvGrpSpPr/>
          <p:nvPr/>
        </p:nvGrpSpPr>
        <p:grpSpPr>
          <a:xfrm>
            <a:off x="8718371" y="1060904"/>
            <a:ext cx="213855" cy="1056966"/>
            <a:chOff x="0" y="0"/>
            <a:chExt cx="285138" cy="1409286"/>
          </a:xfrm>
        </p:grpSpPr>
        <p:sp>
          <p:nvSpPr>
            <p:cNvPr id="1135" name="Triangle"/>
            <p:cNvSpPr/>
            <p:nvPr/>
          </p:nvSpPr>
          <p:spPr>
            <a:xfrm>
              <a:off x="0" y="0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5182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1136" name="Triangle"/>
            <p:cNvSpPr/>
            <p:nvPr/>
          </p:nvSpPr>
          <p:spPr>
            <a:xfrm rot="10800000" flipH="1">
              <a:off x="0" y="1194266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5182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</p:grpSp>
      <p:grpSp>
        <p:nvGrpSpPr>
          <p:cNvPr id="1140" name="Group"/>
          <p:cNvGrpSpPr/>
          <p:nvPr/>
        </p:nvGrpSpPr>
        <p:grpSpPr>
          <a:xfrm>
            <a:off x="241437" y="2191297"/>
            <a:ext cx="213854" cy="1056966"/>
            <a:chOff x="0" y="0"/>
            <a:chExt cx="285138" cy="1409286"/>
          </a:xfrm>
        </p:grpSpPr>
        <p:sp>
          <p:nvSpPr>
            <p:cNvPr id="1138" name="Triangle"/>
            <p:cNvSpPr/>
            <p:nvPr/>
          </p:nvSpPr>
          <p:spPr>
            <a:xfrm flipH="1">
              <a:off x="0" y="0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4568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1139" name="Triangle"/>
            <p:cNvSpPr/>
            <p:nvPr/>
          </p:nvSpPr>
          <p:spPr>
            <a:xfrm rot="10800000">
              <a:off x="0" y="1194266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4568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</p:grpSp>
      <p:grpSp>
        <p:nvGrpSpPr>
          <p:cNvPr id="1143" name="Group"/>
          <p:cNvGrpSpPr/>
          <p:nvPr/>
        </p:nvGrpSpPr>
        <p:grpSpPr>
          <a:xfrm>
            <a:off x="8718373" y="2195097"/>
            <a:ext cx="213854" cy="1056966"/>
            <a:chOff x="0" y="0"/>
            <a:chExt cx="285138" cy="1409286"/>
          </a:xfrm>
        </p:grpSpPr>
        <p:sp>
          <p:nvSpPr>
            <p:cNvPr id="1141" name="Triangle"/>
            <p:cNvSpPr/>
            <p:nvPr/>
          </p:nvSpPr>
          <p:spPr>
            <a:xfrm>
              <a:off x="0" y="0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4568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1142" name="Triangle"/>
            <p:cNvSpPr/>
            <p:nvPr/>
          </p:nvSpPr>
          <p:spPr>
            <a:xfrm rot="10800000" flipH="1">
              <a:off x="0" y="1194266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F4568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</p:grpSp>
      <p:grpSp>
        <p:nvGrpSpPr>
          <p:cNvPr id="1146" name="Group"/>
          <p:cNvGrpSpPr/>
          <p:nvPr/>
        </p:nvGrpSpPr>
        <p:grpSpPr>
          <a:xfrm>
            <a:off x="270434" y="3372704"/>
            <a:ext cx="213855" cy="1056966"/>
            <a:chOff x="0" y="0"/>
            <a:chExt cx="285138" cy="1409286"/>
          </a:xfrm>
        </p:grpSpPr>
        <p:sp>
          <p:nvSpPr>
            <p:cNvPr id="1144" name="Triangle"/>
            <p:cNvSpPr/>
            <p:nvPr/>
          </p:nvSpPr>
          <p:spPr>
            <a:xfrm flipH="1">
              <a:off x="0" y="0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A4F25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1145" name="Triangle"/>
            <p:cNvSpPr/>
            <p:nvPr/>
          </p:nvSpPr>
          <p:spPr>
            <a:xfrm rot="10800000">
              <a:off x="0" y="1194266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A4F25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</p:grpSp>
      <p:grpSp>
        <p:nvGrpSpPr>
          <p:cNvPr id="1149" name="Group"/>
          <p:cNvGrpSpPr/>
          <p:nvPr/>
        </p:nvGrpSpPr>
        <p:grpSpPr>
          <a:xfrm>
            <a:off x="8718371" y="3358277"/>
            <a:ext cx="213855" cy="1056966"/>
            <a:chOff x="0" y="0"/>
            <a:chExt cx="285138" cy="1409286"/>
          </a:xfrm>
        </p:grpSpPr>
        <p:sp>
          <p:nvSpPr>
            <p:cNvPr id="1147" name="Triangle"/>
            <p:cNvSpPr/>
            <p:nvPr/>
          </p:nvSpPr>
          <p:spPr>
            <a:xfrm>
              <a:off x="0" y="0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A4F25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1148" name="Triangle"/>
            <p:cNvSpPr/>
            <p:nvPr/>
          </p:nvSpPr>
          <p:spPr>
            <a:xfrm rot="10800000" flipH="1">
              <a:off x="0" y="1194266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2A4F25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</p:grpSp>
      <p:grpSp>
        <p:nvGrpSpPr>
          <p:cNvPr id="1152" name="Group"/>
          <p:cNvGrpSpPr/>
          <p:nvPr/>
        </p:nvGrpSpPr>
        <p:grpSpPr>
          <a:xfrm>
            <a:off x="255899" y="4524435"/>
            <a:ext cx="213854" cy="1056966"/>
            <a:chOff x="0" y="0"/>
            <a:chExt cx="285138" cy="1409286"/>
          </a:xfrm>
        </p:grpSpPr>
        <p:sp>
          <p:nvSpPr>
            <p:cNvPr id="1150" name="Triangle"/>
            <p:cNvSpPr/>
            <p:nvPr/>
          </p:nvSpPr>
          <p:spPr>
            <a:xfrm flipH="1">
              <a:off x="0" y="0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713E19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1151" name="Triangle"/>
            <p:cNvSpPr/>
            <p:nvPr/>
          </p:nvSpPr>
          <p:spPr>
            <a:xfrm rot="10800000">
              <a:off x="0" y="1194266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713E19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</p:grpSp>
      <p:grpSp>
        <p:nvGrpSpPr>
          <p:cNvPr id="1155" name="Group"/>
          <p:cNvGrpSpPr/>
          <p:nvPr/>
        </p:nvGrpSpPr>
        <p:grpSpPr>
          <a:xfrm>
            <a:off x="8725481" y="4528235"/>
            <a:ext cx="213854" cy="1056966"/>
            <a:chOff x="0" y="0"/>
            <a:chExt cx="285138" cy="1409286"/>
          </a:xfrm>
        </p:grpSpPr>
        <p:sp>
          <p:nvSpPr>
            <p:cNvPr id="1153" name="Triangle"/>
            <p:cNvSpPr/>
            <p:nvPr/>
          </p:nvSpPr>
          <p:spPr>
            <a:xfrm>
              <a:off x="0" y="0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713E19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  <p:sp>
          <p:nvSpPr>
            <p:cNvPr id="1154" name="Triangle"/>
            <p:cNvSpPr/>
            <p:nvPr/>
          </p:nvSpPr>
          <p:spPr>
            <a:xfrm rot="10800000" flipH="1">
              <a:off x="0" y="1194266"/>
              <a:ext cx="285139" cy="215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713E19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</p:grpSp>
      <p:pic>
        <p:nvPicPr>
          <p:cNvPr id="1156" name="Picture1.png" descr="Picture1.png"/>
          <p:cNvPicPr>
            <a:picLocks/>
          </p:cNvPicPr>
          <p:nvPr/>
        </p:nvPicPr>
        <p:blipFill>
          <a:blip r:embed="rId2">
            <a:alphaModFix amt="75393"/>
          </a:blip>
          <a:stretch>
            <a:fillRect/>
          </a:stretch>
        </p:blipFill>
        <p:spPr>
          <a:xfrm flipH="1">
            <a:off x="8825299" y="465874"/>
            <a:ext cx="133625" cy="5660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7" name="Picture1.png" descr="Picture1.png"/>
          <p:cNvPicPr>
            <a:picLocks/>
          </p:cNvPicPr>
          <p:nvPr/>
        </p:nvPicPr>
        <p:blipFill>
          <a:blip r:embed="rId2">
            <a:alphaModFix amt="75393"/>
          </a:blip>
          <a:stretch>
            <a:fillRect/>
          </a:stretch>
        </p:blipFill>
        <p:spPr>
          <a:xfrm>
            <a:off x="178045" y="530030"/>
            <a:ext cx="133625" cy="5660040"/>
          </a:xfrm>
          <a:prstGeom prst="rect">
            <a:avLst/>
          </a:prstGeom>
          <a:ln w="12700">
            <a:miter lim="400000"/>
          </a:ln>
        </p:spPr>
      </p:pic>
      <p:sp>
        <p:nvSpPr>
          <p:cNvPr id="1158" name="Rectangle"/>
          <p:cNvSpPr/>
          <p:nvPr/>
        </p:nvSpPr>
        <p:spPr>
          <a:xfrm>
            <a:off x="250581" y="1189094"/>
            <a:ext cx="8678008" cy="735543"/>
          </a:xfrm>
          <a:prstGeom prst="rect">
            <a:avLst/>
          </a:prstGeom>
          <a:gradFill>
            <a:gsLst>
              <a:gs pos="0">
                <a:srgbClr val="FF3D67"/>
              </a:gs>
              <a:gs pos="100000">
                <a:srgbClr val="BF153A"/>
              </a:gs>
            </a:gsLst>
            <a:lin ang="13282711"/>
          </a:gradFill>
          <a:ln w="12700">
            <a:miter lim="400000"/>
          </a:ln>
          <a:effectLst>
            <a:outerShdw blurRad="139700" dist="139091" dir="2846796" rotWithShape="0">
              <a:srgbClr val="000000">
                <a:alpha val="35307"/>
              </a:srgbClr>
            </a:outerShdw>
          </a:effectLst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1165" name="TextBox 52"/>
          <p:cNvSpPr txBox="1"/>
          <p:nvPr/>
        </p:nvSpPr>
        <p:spPr>
          <a:xfrm>
            <a:off x="2319850" y="1326238"/>
            <a:ext cx="487758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IN" sz="2000" dirty="0"/>
              <a:t>Compared with Other Methods</a:t>
            </a:r>
            <a:endParaRPr sz="2000" dirty="0"/>
          </a:p>
        </p:txBody>
      </p:sp>
      <p:sp>
        <p:nvSpPr>
          <p:cNvPr id="1168" name="Rectangle"/>
          <p:cNvSpPr/>
          <p:nvPr/>
        </p:nvSpPr>
        <p:spPr>
          <a:xfrm>
            <a:off x="250582" y="2359052"/>
            <a:ext cx="8703026" cy="735543"/>
          </a:xfrm>
          <a:prstGeom prst="rect">
            <a:avLst/>
          </a:prstGeom>
          <a:gradFill>
            <a:gsLst>
              <a:gs pos="0">
                <a:srgbClr val="0C64A4"/>
              </a:gs>
              <a:gs pos="100000">
                <a:srgbClr val="00D5FF"/>
              </a:gs>
            </a:gsLst>
            <a:lin ang="13282711"/>
          </a:gradFill>
          <a:ln w="12700">
            <a:miter lim="400000"/>
          </a:ln>
          <a:effectLst>
            <a:outerShdw blurRad="139700" dist="139091" dir="2846796" rotWithShape="0">
              <a:srgbClr val="000000">
                <a:alpha val="35307"/>
              </a:srgbClr>
            </a:outerShdw>
          </a:effectLst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1172" name="TextBox 52"/>
          <p:cNvSpPr txBox="1"/>
          <p:nvPr/>
        </p:nvSpPr>
        <p:spPr>
          <a:xfrm>
            <a:off x="250582" y="2344592"/>
            <a:ext cx="8065834" cy="81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IN" sz="1575" b="1" dirty="0"/>
              <a:t>Wang et al.</a:t>
            </a:r>
            <a:r>
              <a:rPr lang="en-IN" sz="1575" b="1" baseline="30000" dirty="0"/>
              <a:t>[57]</a:t>
            </a:r>
            <a:r>
              <a:rPr lang="en-IN" sz="1575" b="1" dirty="0"/>
              <a:t>which uses the ranking based approach, but it only identifies the high-risk permissions and ignores the low-risk permissions. </a:t>
            </a:r>
          </a:p>
          <a:p>
            <a:r>
              <a:rPr sz="1575" dirty="0"/>
              <a:t>     </a:t>
            </a:r>
          </a:p>
        </p:txBody>
      </p:sp>
      <p:sp>
        <p:nvSpPr>
          <p:cNvPr id="1178" name="Rectangle"/>
          <p:cNvSpPr/>
          <p:nvPr/>
        </p:nvSpPr>
        <p:spPr>
          <a:xfrm>
            <a:off x="250581" y="3520478"/>
            <a:ext cx="8678008" cy="735543"/>
          </a:xfrm>
          <a:prstGeom prst="rect">
            <a:avLst/>
          </a:prstGeom>
          <a:gradFill>
            <a:gsLst>
              <a:gs pos="0">
                <a:srgbClr val="D4FB00"/>
              </a:gs>
              <a:gs pos="100000">
                <a:srgbClr val="1BB25A"/>
              </a:gs>
            </a:gsLst>
            <a:lin ang="13282711"/>
          </a:gradFill>
          <a:ln w="12700">
            <a:miter lim="400000"/>
          </a:ln>
          <a:effectLst>
            <a:outerShdw blurRad="139700" dist="139091" dir="2846796" rotWithShape="0">
              <a:srgbClr val="000000">
                <a:alpha val="35307"/>
              </a:srgbClr>
            </a:outerShdw>
          </a:effectLst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1182" name="TextBox 52"/>
          <p:cNvSpPr txBox="1"/>
          <p:nvPr/>
        </p:nvSpPr>
        <p:spPr>
          <a:xfrm>
            <a:off x="166860" y="3565207"/>
            <a:ext cx="6865685" cy="577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IN" sz="1575" dirty="0"/>
              <a:t>We focused on the low-risk as well as high-risk permissions.</a:t>
            </a:r>
          </a:p>
          <a:p>
            <a:r>
              <a:rPr sz="1575" dirty="0"/>
              <a:t>   </a:t>
            </a:r>
          </a:p>
        </p:txBody>
      </p:sp>
      <p:sp>
        <p:nvSpPr>
          <p:cNvPr id="1188" name="Rectangle"/>
          <p:cNvSpPr/>
          <p:nvPr/>
        </p:nvSpPr>
        <p:spPr>
          <a:xfrm>
            <a:off x="261328" y="4674781"/>
            <a:ext cx="8678008" cy="735543"/>
          </a:xfrm>
          <a:prstGeom prst="rect">
            <a:avLst/>
          </a:prstGeom>
          <a:gradFill>
            <a:gsLst>
              <a:gs pos="0">
                <a:srgbClr val="FF680C"/>
              </a:gs>
              <a:gs pos="100000">
                <a:srgbClr val="FFBB00"/>
              </a:gs>
            </a:gsLst>
            <a:lin ang="13282711"/>
          </a:gradFill>
          <a:ln w="12700">
            <a:miter lim="400000"/>
          </a:ln>
          <a:effectLst>
            <a:outerShdw blurRad="139700" dist="139091" dir="2846796" rotWithShape="0">
              <a:srgbClr val="000000">
                <a:alpha val="35307"/>
              </a:srgbClr>
            </a:outerShdw>
          </a:effectLst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1192" name="TextBox 52"/>
          <p:cNvSpPr txBox="1"/>
          <p:nvPr/>
        </p:nvSpPr>
        <p:spPr>
          <a:xfrm>
            <a:off x="250582" y="4681904"/>
            <a:ext cx="8750543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4289" rIns="34289">
            <a:spAutoFit/>
          </a:bodyPr>
          <a:lstStyle>
            <a:lvl1pPr algn="ctr">
              <a:defRPr sz="21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IN" sz="1575" b="1" dirty="0"/>
              <a:t>Our approach is more efficient than DREBIN when combining permission. Also, the Random Forest algorithm was used to classify malware datasets. It is a little challenging to enhance DREBIN and Random Forest. </a:t>
            </a:r>
          </a:p>
          <a:p>
            <a:r>
              <a:rPr sz="1575" dirty="0"/>
              <a:t>    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grpSp>
        <p:nvGrpSpPr>
          <p:cNvPr id="39" name="Group 38"/>
          <p:cNvGrpSpPr/>
          <p:nvPr/>
        </p:nvGrpSpPr>
        <p:grpSpPr>
          <a:xfrm>
            <a:off x="179404" y="141357"/>
            <a:ext cx="7200908" cy="707886"/>
            <a:chOff x="179404" y="141357"/>
            <a:chExt cx="5790331" cy="707886"/>
          </a:xfrm>
        </p:grpSpPr>
        <p:sp>
          <p:nvSpPr>
            <p:cNvPr id="40" name="Pie 39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1" name="Group 40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TextBox 42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IN" sz="2400" dirty="0"/>
                  <a:t>Compared with Other Methods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126880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 animBg="1" advAuto="0"/>
      <p:bldP spid="1137" grpId="0" animBg="1" advAuto="0"/>
      <p:bldP spid="1140" grpId="0" animBg="1" advAuto="0"/>
      <p:bldP spid="1143" grpId="0" animBg="1" advAuto="0"/>
      <p:bldP spid="1146" grpId="0" animBg="1" advAuto="0"/>
      <p:bldP spid="1149" grpId="0" animBg="1" advAuto="0"/>
      <p:bldP spid="1152" grpId="0" animBg="1" advAuto="0"/>
      <p:bldP spid="1155" grpId="0" animBg="1" advAuto="0"/>
      <p:bldP spid="1156" grpId="0" animBg="1" advAuto="0"/>
      <p:bldP spid="1157" grpId="0" animBg="1" advAuto="0"/>
      <p:bldP spid="1158" grpId="0" animBg="1" advAuto="0"/>
      <p:bldP spid="1165" grpId="0" animBg="1" advAuto="0"/>
      <p:bldP spid="1168" grpId="0" animBg="1" advAuto="0"/>
      <p:bldP spid="1172" grpId="0" animBg="1" advAuto="0"/>
      <p:bldP spid="1178" grpId="0" animBg="1" advAuto="0"/>
      <p:bldP spid="1182" grpId="0" animBg="1" advAuto="0"/>
      <p:bldP spid="1188" grpId="0" animBg="1" advAuto="0"/>
      <p:bldP spid="1192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The permission mechanism of the Android platform restricted the access to the applications. Permission can be utilized as elements of Android applications to detect benign apps and malware apps.</a:t>
            </a:r>
          </a:p>
          <a:p>
            <a:r>
              <a:rPr lang="en-IN" dirty="0"/>
              <a:t> However, our work reduced the number of permission for maintaining accuracy and high effectiveness.</a:t>
            </a:r>
          </a:p>
          <a:p>
            <a:r>
              <a:rPr lang="en-IN" dirty="0"/>
              <a:t> In this work, Firstly, we adopted three data mining techniques 1) Permission Ranking, 2) similarity-based Permission feature selection, and 3) association rule for permission mining.</a:t>
            </a:r>
          </a:p>
          <a:p>
            <a:r>
              <a:rPr lang="en-IN" dirty="0"/>
              <a:t> The permission ranking analysis and similarity-based permission are used to rank the permissions based on their risk and to collect the subsets of permissions </a:t>
            </a:r>
          </a:p>
          <a:p>
            <a:r>
              <a:rPr lang="en-IN" dirty="0"/>
              <a:t>association rule for permission mining discovers meaningful relationships between the permissions. </a:t>
            </a:r>
          </a:p>
          <a:p>
            <a:r>
              <a:rPr lang="en-IN" dirty="0"/>
              <a:t>Secondly, we improve the accuracy of the random forest algorithm for permission induced malware detection.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444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/>
          <p:cNvSpPr/>
          <p:nvPr/>
        </p:nvSpPr>
        <p:spPr>
          <a:xfrm rot="5400000">
            <a:off x="4929445" y="741040"/>
            <a:ext cx="1327494" cy="6428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956"/>
                </a:lnTo>
                <a:lnTo>
                  <a:pt x="0" y="1956"/>
                </a:lnTo>
                <a:lnTo>
                  <a:pt x="10800" y="0"/>
                </a:lnTo>
                <a:lnTo>
                  <a:pt x="21600" y="1956"/>
                </a:lnTo>
                <a:lnTo>
                  <a:pt x="21600" y="1956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FFEA03"/>
              </a:gs>
              <a:gs pos="70683">
                <a:srgbClr val="FFBA02"/>
              </a:gs>
              <a:gs pos="97580">
                <a:srgbClr val="FF8A00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27" name="Freeform 38"/>
          <p:cNvSpPr/>
          <p:nvPr/>
        </p:nvSpPr>
        <p:spPr>
          <a:xfrm>
            <a:off x="1738655" y="1925543"/>
            <a:ext cx="678917" cy="270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6217"/>
                </a:lnTo>
                <a:lnTo>
                  <a:pt x="0" y="1621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419">
                <a:srgbClr val="FF8A00"/>
              </a:gs>
              <a:gs pos="17668">
                <a:srgbClr val="FF9000"/>
              </a:gs>
              <a:gs pos="57744">
                <a:srgbClr val="FF9700"/>
              </a:gs>
              <a:gs pos="72213">
                <a:srgbClr val="FFEA03"/>
              </a:gs>
              <a:gs pos="76274">
                <a:srgbClr val="FF9600"/>
              </a:gs>
            </a:gsLst>
            <a:lin ang="8160000" scaled="0"/>
            <a:tileRect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28" name="Freeform 39"/>
          <p:cNvSpPr/>
          <p:nvPr/>
        </p:nvSpPr>
        <p:spPr>
          <a:xfrm>
            <a:off x="1059737" y="1916832"/>
            <a:ext cx="678918" cy="20242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4429"/>
                </a:lnTo>
                <a:lnTo>
                  <a:pt x="0" y="144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499">
                <a:srgbClr val="FF1000"/>
              </a:gs>
              <a:gs pos="28696">
                <a:srgbClr val="FF1700"/>
              </a:gs>
              <a:gs pos="50000">
                <a:srgbClr val="FF1D00"/>
              </a:gs>
              <a:gs pos="65000">
                <a:srgbClr val="FFA503"/>
              </a:gs>
              <a:gs pos="74000">
                <a:srgbClr val="FF2100"/>
              </a:gs>
            </a:gsLst>
            <a:lin ang="8160000" scaled="0"/>
            <a:tileRect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/>
          </a:p>
        </p:txBody>
      </p:sp>
      <p:pic>
        <p:nvPicPr>
          <p:cNvPr id="29" name="TinyPPT_2019.png" descr="TinyPPT_2019.png"/>
          <p:cNvPicPr>
            <a:picLocks/>
          </p:cNvPicPr>
          <p:nvPr/>
        </p:nvPicPr>
        <p:blipFill>
          <a:blip r:embed="rId2">
            <a:alphaModFix amt="64876"/>
          </a:blip>
          <a:srcRect l="29878" t="18045" b="18045"/>
          <a:stretch>
            <a:fillRect/>
          </a:stretch>
        </p:blipFill>
        <p:spPr>
          <a:xfrm>
            <a:off x="2459316" y="3873998"/>
            <a:ext cx="3605493" cy="538082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TextBox 52"/>
          <p:cNvSpPr txBox="1"/>
          <p:nvPr/>
        </p:nvSpPr>
        <p:spPr>
          <a:xfrm>
            <a:off x="2523258" y="3282748"/>
            <a:ext cx="555143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IN" sz="2400" dirty="0">
                <a:solidFill>
                  <a:schemeClr val="bg1"/>
                </a:solidFill>
              </a:rPr>
              <a:t>However, our work reduced the number of permission for maintaining accuracy and high effectiveness</a:t>
            </a:r>
            <a:r>
              <a:rPr sz="2000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45" name="Freeform 8"/>
          <p:cNvSpPr/>
          <p:nvPr/>
        </p:nvSpPr>
        <p:spPr>
          <a:xfrm rot="5400000">
            <a:off x="4948597" y="-632198"/>
            <a:ext cx="1330273" cy="6428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30"/>
                </a:lnTo>
                <a:lnTo>
                  <a:pt x="0" y="1430"/>
                </a:lnTo>
                <a:lnTo>
                  <a:pt x="10800" y="0"/>
                </a:lnTo>
                <a:lnTo>
                  <a:pt x="21600" y="1430"/>
                </a:lnTo>
                <a:lnTo>
                  <a:pt x="21600" y="143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FFA503"/>
              </a:gs>
              <a:gs pos="43223">
                <a:srgbClr val="FF5B02"/>
              </a:gs>
              <a:gs pos="98500">
                <a:srgbClr val="FF1000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46" name="TextBox 52"/>
          <p:cNvSpPr txBox="1"/>
          <p:nvPr/>
        </p:nvSpPr>
        <p:spPr>
          <a:xfrm>
            <a:off x="2459316" y="1903150"/>
            <a:ext cx="6402304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IN" sz="2000" dirty="0">
                <a:solidFill>
                  <a:schemeClr val="bg1"/>
                </a:solidFill>
              </a:rPr>
              <a:t>The permission mechanism of the Android platform restricted the access to the applications. Permission can be utilized as elements of Android applications to detect benign apps and malware apps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0787" y="0"/>
            <a:ext cx="9077717" cy="1014413"/>
            <a:chOff x="0" y="1"/>
            <a:chExt cx="9144000" cy="101441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7644210" y="95329"/>
              <a:ext cx="1338976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grpSp>
        <p:nvGrpSpPr>
          <p:cNvPr id="51" name="Group 50"/>
          <p:cNvGrpSpPr/>
          <p:nvPr/>
        </p:nvGrpSpPr>
        <p:grpSpPr>
          <a:xfrm>
            <a:off x="179404" y="141357"/>
            <a:ext cx="7200908" cy="707886"/>
            <a:chOff x="179404" y="141357"/>
            <a:chExt cx="5790331" cy="707886"/>
          </a:xfrm>
        </p:grpSpPr>
        <p:sp>
          <p:nvSpPr>
            <p:cNvPr id="52" name="Pie 51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3" name="Group 52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TextBox 54"/>
              <p:cNvSpPr txBox="1"/>
              <p:nvPr/>
            </p:nvSpPr>
            <p:spPr>
              <a:xfrm>
                <a:off x="353943" y="0"/>
                <a:ext cx="5436388" cy="7078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IN" sz="2400" dirty="0"/>
                  <a:t>Summary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9342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dvAuto="0"/>
      <p:bldP spid="27" grpId="0" animBg="1" advAuto="0"/>
      <p:bldP spid="28" grpId="0" animBg="1" advAuto="0"/>
      <p:bldP spid="29" grpId="0" animBg="1" advAuto="0"/>
      <p:bldP spid="33" grpId="0" animBg="1" advAuto="0"/>
      <p:bldP spid="45" grpId="0" animBg="1" advAuto="0"/>
      <p:bldP spid="46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97F8414-EDAB-40BD-B88B-323DE37F5ACF}"/>
              </a:ext>
            </a:extLst>
          </p:cNvPr>
          <p:cNvSpPr/>
          <p:nvPr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CC8FD2-3C7F-4B8D-92A0-F02DCF78DB3A}"/>
              </a:ext>
            </a:extLst>
          </p:cNvPr>
          <p:cNvSpPr txBox="1"/>
          <p:nvPr/>
        </p:nvSpPr>
        <p:spPr>
          <a:xfrm>
            <a:off x="2533650" y="3429000"/>
            <a:ext cx="4076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List of Publications and scientific contributions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Picture 2" descr="https://www.uestc.edu.cn/public/2014/04/040.jpg">
            <a:extLst>
              <a:ext uri="{FF2B5EF4-FFF2-40B4-BE49-F238E27FC236}">
                <a16:creationId xmlns:a16="http://schemas.microsoft.com/office/drawing/2014/main" id="{58A2C98E-1F88-4A0A-A3F2-C6098633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9" b="89858" l="10000" r="90500">
                        <a14:foregroundMark x1="90500" y1="10953" x2="90500" y2="12982"/>
                        <a14:foregroundMark x1="37513" y1="71902" x2="38134" y2="71955"/>
                        <a14:foregroundMark x1="54500" y1="65720" x2="55500" y2="65517"/>
                        <a14:foregroundMark x1="58500" y1="64503" x2="60000" y2="64300"/>
                        <a14:foregroundMark x1="15625" y1="62677" x2="15625" y2="61866"/>
                        <a14:foregroundMark x1="18000" y1="64503" x2="18000" y2="63083"/>
                        <a14:backgroundMark x1="30375" y1="71197" x2="32125" y2="71197"/>
                        <a14:backgroundMark x1="49000" y1="72819" x2="55250" y2="72617"/>
                        <a14:backgroundMark x1="56500" y1="71400" x2="64500" y2="73225"/>
                        <a14:backgroundMark x1="65750" y1="74037" x2="72000" y2="73834"/>
                        <a14:backgroundMark x1="72000" y1="73834" x2="72500" y2="73834"/>
                        <a14:backgroundMark x1="33500" y1="70994" x2="37375" y2="72211"/>
                        <a14:backgroundMark x1="38375" y1="72211" x2="41125" y2="72414"/>
                        <a14:backgroundMark x1="37875" y1="72617" x2="38000" y2="72617"/>
                        <a14:backgroundMark x1="37750" y1="73022" x2="38375" y2="72211"/>
                        <a14:backgroundMark x1="37750" y1="72617" x2="38125" y2="72617"/>
                        <a14:backgroundMark x1="92875" y1="63895" x2="92875" y2="66734"/>
                        <a14:backgroundMark x1="93000" y1="68966" x2="93000" y2="72211"/>
                        <a14:backgroundMark x1="13250" y1="67748" x2="13250" y2="67748"/>
                        <a14:backgroundMark x1="13375" y1="67140" x2="13375" y2="67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0" t="8133" r="6440" b="26245"/>
          <a:stretch/>
        </p:blipFill>
        <p:spPr bwMode="auto">
          <a:xfrm>
            <a:off x="3263838" y="2185416"/>
            <a:ext cx="2616323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23B9B-96ED-4434-AE2A-3A34B1924F36}" type="slidenum">
              <a:rPr kumimoji="0" lang="ar-SA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Verdana" panose="020B0604030504040204"/>
                <a:ea typeface="+mn-ea"/>
                <a:cs typeface="Tahoma" panose="020B0604030504040204" pitchFamily="34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9177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D271F5-532D-4CFC-8D0D-95029D467FA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E84B75-67C4-435E-84F5-8A40A4BA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98" b="97205" l="8596" r="95702">
                        <a14:foregroundMark x1="43553" y1="8540" x2="24785" y2="19255"/>
                        <a14:foregroundMark x1="27937" y1="13665" x2="22923" y2="20652"/>
                        <a14:foregroundMark x1="24928" y1="14596" x2="17479" y2="23292"/>
                        <a14:foregroundMark x1="23926" y1="24689" x2="17479" y2="38665"/>
                        <a14:foregroundMark x1="14183" y1="50000" x2="14183" y2="50000"/>
                        <a14:foregroundMark x1="14183" y1="50776" x2="14613" y2="51863"/>
                        <a14:foregroundMark x1="14327" y1="59627" x2="19198" y2="72826"/>
                        <a14:foregroundMark x1="18768" y1="59161" x2="27507" y2="74534"/>
                        <a14:foregroundMark x1="20344" y1="74845" x2="27794" y2="82143"/>
                        <a14:foregroundMark x1="45702" y1="9006" x2="52292" y2="8230"/>
                        <a14:foregroundMark x1="46132" y1="12267" x2="53582" y2="11646"/>
                        <a14:foregroundMark x1="53582" y1="11646" x2="53725" y2="11646"/>
                        <a14:foregroundMark x1="54728" y1="4969" x2="59599" y2="8385"/>
                        <a14:foregroundMark x1="73209" y1="12267" x2="79799" y2="21894"/>
                        <a14:foregroundMark x1="86819" y1="59783" x2="85387" y2="67702"/>
                        <a14:foregroundMark x1="85387" y1="67702" x2="80372" y2="74379"/>
                        <a14:foregroundMark x1="80372" y1="74379" x2="60172" y2="85714"/>
                        <a14:foregroundMark x1="60172" y1="85714" x2="44699" y2="87578"/>
                        <a14:foregroundMark x1="44699" y1="87578" x2="37249" y2="86646"/>
                        <a14:foregroundMark x1="37249" y1="86646" x2="30659" y2="83385"/>
                        <a14:foregroundMark x1="30659" y1="83385" x2="21347" y2="68634"/>
                        <a14:foregroundMark x1="21347" y1="68634" x2="17765" y2="54503"/>
                        <a14:foregroundMark x1="92550" y1="63509" x2="83381" y2="77174"/>
                        <a14:foregroundMark x1="83381" y1="77174" x2="71777" y2="86801"/>
                        <a14:foregroundMark x1="71777" y1="86801" x2="66762" y2="88043"/>
                        <a14:foregroundMark x1="85673" y1="78106" x2="73782" y2="89752"/>
                        <a14:foregroundMark x1="73782" y1="89752" x2="60029" y2="96429"/>
                        <a14:foregroundMark x1="60029" y1="96429" x2="44699" y2="98292"/>
                        <a14:foregroundMark x1="44699" y1="98292" x2="37106" y2="95963"/>
                        <a14:foregroundMark x1="37106" y1="95963" x2="20201" y2="78571"/>
                        <a14:foregroundMark x1="20201" y1="78571" x2="10888" y2="62733"/>
                        <a14:foregroundMark x1="10888" y1="62733" x2="8596" y2="52174"/>
                        <a14:foregroundMark x1="11318" y1="47981" x2="12034" y2="47981"/>
                        <a14:foregroundMark x1="10602" y1="49534" x2="12034" y2="50155"/>
                        <a14:foregroundMark x1="15473" y1="49224" x2="15616" y2="50155"/>
                        <a14:foregroundMark x1="41261" y1="95963" x2="48424" y2="97671"/>
                        <a14:foregroundMark x1="48424" y1="97671" x2="55731" y2="97205"/>
                        <a14:foregroundMark x1="55731" y1="97205" x2="56017" y2="97205"/>
                        <a14:foregroundMark x1="47851" y1="90373" x2="48854" y2="90528"/>
                        <a14:foregroundMark x1="50000" y1="92236" x2="49427" y2="93012"/>
                        <a14:foregroundMark x1="54011" y1="91304" x2="54155" y2="90994"/>
                        <a14:foregroundMark x1="55874" y1="92236" x2="55874" y2="93478"/>
                        <a14:foregroundMark x1="60602" y1="94255" x2="60602" y2="94255"/>
                        <a14:foregroundMark x1="59599" y1="93168" x2="59599" y2="93012"/>
                        <a14:foregroundMark x1="59599" y1="92236" x2="59599" y2="92236"/>
                        <a14:foregroundMark x1="60029" y1="92391" x2="60458" y2="92547"/>
                        <a14:foregroundMark x1="44556" y1="90528" x2="43553" y2="91770"/>
                        <a14:foregroundMark x1="21777" y1="25466" x2="21203" y2="27019"/>
                        <a14:foregroundMark x1="49570" y1="1398" x2="52436" y2="1708"/>
                        <a14:foregroundMark x1="91977" y1="33540" x2="93983" y2="44410"/>
                        <a14:foregroundMark x1="90258" y1="48292" x2="90688" y2="49224"/>
                        <a14:foregroundMark x1="86390" y1="50776" x2="86676" y2="51708"/>
                        <a14:foregroundMark x1="87249" y1="52795" x2="88395" y2="52795"/>
                        <a14:foregroundMark x1="82521" y1="29348" x2="83668" y2="28261"/>
                        <a14:foregroundMark x1="62464" y1="11180" x2="62464" y2="10404"/>
                        <a14:foregroundMark x1="63037" y1="9938" x2="63610" y2="8540"/>
                        <a14:foregroundMark x1="96705" y1="49068" x2="95702" y2="56832"/>
                        <a14:foregroundMark x1="95702" y1="56832" x2="94269" y2="59938"/>
                        <a14:foregroundMark x1="23926" y1="40373" x2="27507" y2="33075"/>
                        <a14:foregroundMark x1="27507" y1="33075" x2="33524" y2="27174"/>
                        <a14:foregroundMark x1="33524" y1="27174" x2="48281" y2="21584"/>
                        <a14:foregroundMark x1="48281" y1="21584" x2="55444" y2="21273"/>
                        <a14:foregroundMark x1="55444" y1="21273" x2="69054" y2="28727"/>
                        <a14:foregroundMark x1="69054" y1="28727" x2="73782" y2="35404"/>
                        <a14:foregroundMark x1="73782" y1="35404" x2="76791" y2="52019"/>
                        <a14:foregroundMark x1="76791" y1="52019" x2="73926" y2="68478"/>
                        <a14:foregroundMark x1="73926" y1="68478" x2="68052" y2="74379"/>
                        <a14:foregroundMark x1="68052" y1="74379" x2="52292" y2="79193"/>
                        <a14:foregroundMark x1="52292" y1="79193" x2="44413" y2="78727"/>
                        <a14:foregroundMark x1="44413" y1="78727" x2="30086" y2="68634"/>
                        <a14:foregroundMark x1="30086" y1="68634" x2="24642" y2="61025"/>
                        <a14:foregroundMark x1="24642" y1="61025" x2="22350" y2="52795"/>
                        <a14:foregroundMark x1="22350" y1="52795" x2="23066" y2="43323"/>
                        <a14:foregroundMark x1="23066" y1="43323" x2="24355" y2="39596"/>
                        <a14:foregroundMark x1="66189" y1="11335" x2="65186" y2="12578"/>
                        <a14:foregroundMark x1="40401" y1="40683" x2="41547" y2="32764"/>
                        <a14:foregroundMark x1="41547" y1="32764" x2="47994" y2="35714"/>
                        <a14:foregroundMark x1="60315" y1="36180" x2="67622" y2="36957"/>
                        <a14:foregroundMark x1="67622" y1="36957" x2="67192" y2="39907"/>
                        <a14:foregroundMark x1="40115" y1="58075" x2="45272" y2="63975"/>
                        <a14:foregroundMark x1="45272" y1="63975" x2="45559" y2="63665"/>
                        <a14:foregroundMark x1="66476" y1="59472" x2="64613" y2="67236"/>
                        <a14:foregroundMark x1="64613" y1="67236" x2="63324" y2="65994"/>
                        <a14:foregroundMark x1="57450" y1="68789" x2="59456" y2="69565"/>
                        <a14:foregroundMark x1="69484" y1="58540" x2="70774" y2="67081"/>
                        <a14:foregroundMark x1="70774" y1="67081" x2="64183" y2="70963"/>
                        <a14:foregroundMark x1="64183" y1="70963" x2="57020" y2="68944"/>
                        <a14:foregroundMark x1="57020" y1="68944" x2="54728" y2="67236"/>
                        <a14:foregroundMark x1="51289" y1="63199" x2="36963" y2="44565"/>
                        <a14:foregroundMark x1="36963" y1="44565" x2="35817" y2="36335"/>
                        <a14:foregroundMark x1="35817" y1="36335" x2="40544" y2="30124"/>
                        <a14:foregroundMark x1="40544" y1="30124" x2="47851" y2="31211"/>
                        <a14:foregroundMark x1="47851" y1="31211" x2="60029" y2="43012"/>
                        <a14:foregroundMark x1="54298" y1="43634" x2="49284" y2="51553"/>
                        <a14:foregroundMark x1="49284" y1="51553" x2="51576" y2="59006"/>
                        <a14:foregroundMark x1="51576" y1="59006" x2="58739" y2="58230"/>
                        <a14:foregroundMark x1="58739" y1="58230" x2="60888" y2="50466"/>
                        <a14:foregroundMark x1="60888" y1="50466" x2="55731" y2="44099"/>
                        <a14:foregroundMark x1="55731" y1="44099" x2="52722" y2="44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553" y="570151"/>
            <a:ext cx="965865" cy="89114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C80FBE4-BDC7-45E2-A677-B011D0CEC245}"/>
              </a:ext>
            </a:extLst>
          </p:cNvPr>
          <p:cNvSpPr/>
          <p:nvPr/>
        </p:nvSpPr>
        <p:spPr>
          <a:xfrm>
            <a:off x="1294183" y="0"/>
            <a:ext cx="784981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0000"/>
                </a:schemeClr>
              </a:gs>
              <a:gs pos="58000">
                <a:schemeClr val="bg1">
                  <a:alpha val="90000"/>
                </a:schemeClr>
              </a:gs>
              <a:gs pos="32000">
                <a:schemeClr val="bg1">
                  <a:alpha val="70000"/>
                </a:schemeClr>
              </a:gs>
              <a:gs pos="79000">
                <a:schemeClr val="bg1">
                  <a:alpha val="9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IN" altLang="zh-CN" dirty="0">
                <a:solidFill>
                  <a:prstClr val="white"/>
                </a:solidFill>
              </a:rPr>
              <a:t>SCI JOURNAL PUBLICATIONS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23B9B-96ED-4434-AE2A-3A34B1924F36}" type="slidenum">
              <a:rPr kumimoji="0" lang="ar-SA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Verdana" panose="020B0604030504040204"/>
                <a:ea typeface="+mn-ea"/>
                <a:cs typeface="Tahoma" panose="020B0604030504040204" pitchFamily="34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784" y="0"/>
            <a:ext cx="89312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sci</a:t>
            </a:r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 journal Publications </a:t>
            </a:r>
          </a:p>
          <a:p>
            <a:pPr algn="ctr"/>
            <a:endParaRPr lang="en-US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tencil" pitchFamily="82" charset="0"/>
              <a:cs typeface="Times New Roman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72955" y="5754414"/>
            <a:ext cx="8529851" cy="100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 defTabSz="801688">
              <a:spcBef>
                <a:spcPct val="20000"/>
              </a:spcBef>
            </a:pPr>
            <a:endParaRPr lang="en-US" sz="12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5942404"/>
              </p:ext>
            </p:extLst>
          </p:nvPr>
        </p:nvGraphicFramePr>
        <p:xfrm>
          <a:off x="1377383" y="570151"/>
          <a:ext cx="7011041" cy="609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17526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C7FA9B5-C79F-43DC-8EC6-6E70BF9F9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2C7FA9B5-C79F-43DC-8EC6-6E70BF9F9D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graphicEl>
                                              <a:dgm id="{2C7FA9B5-C79F-43DC-8EC6-6E70BF9F9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>
                                            <p:graphicEl>
                                              <a:dgm id="{2C7FA9B5-C79F-43DC-8EC6-6E70BF9F9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43FF1F1-611D-4699-BA0D-79016678B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graphicEl>
                                              <a:dgm id="{C43FF1F1-611D-4699-BA0D-79016678B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>
                                            <p:graphicEl>
                                              <a:dgm id="{C43FF1F1-611D-4699-BA0D-79016678B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>
                                            <p:graphicEl>
                                              <a:dgm id="{C43FF1F1-611D-4699-BA0D-79016678B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0E99667-8C8A-4E54-9995-4595B1282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graphicEl>
                                              <a:dgm id="{80E99667-8C8A-4E54-9995-4595B1282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>
                                            <p:graphicEl>
                                              <a:dgm id="{80E99667-8C8A-4E54-9995-4595B1282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>
                                            <p:graphicEl>
                                              <a:dgm id="{80E99667-8C8A-4E54-9995-4595B1282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2BC372B-7337-4C04-BFDD-52C971A93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>
                                            <p:graphicEl>
                                              <a:dgm id="{32BC372B-7337-4C04-BFDD-52C971A937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graphicEl>
                                              <a:dgm id="{32BC372B-7337-4C04-BFDD-52C971A93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>
                                            <p:graphicEl>
                                              <a:dgm id="{32BC372B-7337-4C04-BFDD-52C971A93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A98BC17-D276-41F4-97A8-484A21E0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>
                                            <p:graphicEl>
                                              <a:dgm id="{EA98BC17-D276-41F4-97A8-484A21E061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>
                                            <p:graphicEl>
                                              <a:dgm id="{EA98BC17-D276-41F4-97A8-484A21E0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>
                                            <p:graphicEl>
                                              <a:dgm id="{EA98BC17-D276-41F4-97A8-484A21E0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1A31976-D240-43F9-9C67-6328CAB39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graphicEl>
                                              <a:dgm id="{C1A31976-D240-43F9-9C67-6328CAB39D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>
                                            <p:graphicEl>
                                              <a:dgm id="{C1A31976-D240-43F9-9C67-6328CAB39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>
                                            <p:graphicEl>
                                              <a:dgm id="{C1A31976-D240-43F9-9C67-6328CAB39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E3B7B69-2620-4031-83FA-7886D3242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graphicEl>
                                              <a:dgm id="{0E3B7B69-2620-4031-83FA-7886D32420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>
                                            <p:graphicEl>
                                              <a:dgm id="{0E3B7B69-2620-4031-83FA-7886D3242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>
                                            <p:graphicEl>
                                              <a:dgm id="{0E3B7B69-2620-4031-83FA-7886D32420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A270449B-9917-4EDF-B94D-AB0DD92FF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>
                                            <p:graphicEl>
                                              <a:dgm id="{A270449B-9917-4EDF-B94D-AB0DD92FF9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>
                                            <p:graphicEl>
                                              <a:dgm id="{A270449B-9917-4EDF-B94D-AB0DD92FF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>
                                            <p:graphicEl>
                                              <a:dgm id="{A270449B-9917-4EDF-B94D-AB0DD92FF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20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20" y="3449281"/>
            <a:ext cx="4320480" cy="33843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27523"/>
            <a:ext cx="4593911" cy="371073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727684" y="2420888"/>
            <a:ext cx="5688632" cy="254056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400" dirty="0"/>
          </a:p>
          <a:p>
            <a:pPr algn="just"/>
            <a:r>
              <a:rPr lang="en-US" sz="2400" dirty="0"/>
              <a:t>According to a recent study, a malicious Android application is developed almost every 10 </a:t>
            </a:r>
            <a:r>
              <a:rPr lang="en-US" dirty="0"/>
              <a:t>s 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7966" y="162804"/>
            <a:ext cx="7200908" cy="707886"/>
            <a:chOff x="179404" y="141357"/>
            <a:chExt cx="5790331" cy="707886"/>
          </a:xfrm>
        </p:grpSpPr>
        <p:sp>
          <p:nvSpPr>
            <p:cNvPr id="12" name="Pie 11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4" name="Group 13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Motivation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168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D271F5-532D-4CFC-8D0D-95029D467FA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E84B75-67C4-435E-84F5-8A40A4BA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98" b="97205" l="8596" r="95702">
                        <a14:foregroundMark x1="43553" y1="8540" x2="24785" y2="19255"/>
                        <a14:foregroundMark x1="27937" y1="13665" x2="22923" y2="20652"/>
                        <a14:foregroundMark x1="24928" y1="14596" x2="17479" y2="23292"/>
                        <a14:foregroundMark x1="23926" y1="24689" x2="17479" y2="38665"/>
                        <a14:foregroundMark x1="14183" y1="50000" x2="14183" y2="50000"/>
                        <a14:foregroundMark x1="14183" y1="50776" x2="14613" y2="51863"/>
                        <a14:foregroundMark x1="14327" y1="59627" x2="19198" y2="72826"/>
                        <a14:foregroundMark x1="18768" y1="59161" x2="27507" y2="74534"/>
                        <a14:foregroundMark x1="20344" y1="74845" x2="27794" y2="82143"/>
                        <a14:foregroundMark x1="45702" y1="9006" x2="52292" y2="8230"/>
                        <a14:foregroundMark x1="46132" y1="12267" x2="53582" y2="11646"/>
                        <a14:foregroundMark x1="53582" y1="11646" x2="53725" y2="11646"/>
                        <a14:foregroundMark x1="54728" y1="4969" x2="59599" y2="8385"/>
                        <a14:foregroundMark x1="73209" y1="12267" x2="79799" y2="21894"/>
                        <a14:foregroundMark x1="86819" y1="59783" x2="85387" y2="67702"/>
                        <a14:foregroundMark x1="85387" y1="67702" x2="80372" y2="74379"/>
                        <a14:foregroundMark x1="80372" y1="74379" x2="60172" y2="85714"/>
                        <a14:foregroundMark x1="60172" y1="85714" x2="44699" y2="87578"/>
                        <a14:foregroundMark x1="44699" y1="87578" x2="37249" y2="86646"/>
                        <a14:foregroundMark x1="37249" y1="86646" x2="30659" y2="83385"/>
                        <a14:foregroundMark x1="30659" y1="83385" x2="21347" y2="68634"/>
                        <a14:foregroundMark x1="21347" y1="68634" x2="17765" y2="54503"/>
                        <a14:foregroundMark x1="92550" y1="63509" x2="83381" y2="77174"/>
                        <a14:foregroundMark x1="83381" y1="77174" x2="71777" y2="86801"/>
                        <a14:foregroundMark x1="71777" y1="86801" x2="66762" y2="88043"/>
                        <a14:foregroundMark x1="85673" y1="78106" x2="73782" y2="89752"/>
                        <a14:foregroundMark x1="73782" y1="89752" x2="60029" y2="96429"/>
                        <a14:foregroundMark x1="60029" y1="96429" x2="44699" y2="98292"/>
                        <a14:foregroundMark x1="44699" y1="98292" x2="37106" y2="95963"/>
                        <a14:foregroundMark x1="37106" y1="95963" x2="20201" y2="78571"/>
                        <a14:foregroundMark x1="20201" y1="78571" x2="10888" y2="62733"/>
                        <a14:foregroundMark x1="10888" y1="62733" x2="8596" y2="52174"/>
                        <a14:foregroundMark x1="11318" y1="47981" x2="12034" y2="47981"/>
                        <a14:foregroundMark x1="10602" y1="49534" x2="12034" y2="50155"/>
                        <a14:foregroundMark x1="15473" y1="49224" x2="15616" y2="50155"/>
                        <a14:foregroundMark x1="41261" y1="95963" x2="48424" y2="97671"/>
                        <a14:foregroundMark x1="48424" y1="97671" x2="55731" y2="97205"/>
                        <a14:foregroundMark x1="55731" y1="97205" x2="56017" y2="97205"/>
                        <a14:foregroundMark x1="47851" y1="90373" x2="48854" y2="90528"/>
                        <a14:foregroundMark x1="50000" y1="92236" x2="49427" y2="93012"/>
                        <a14:foregroundMark x1="54011" y1="91304" x2="54155" y2="90994"/>
                        <a14:foregroundMark x1="55874" y1="92236" x2="55874" y2="93478"/>
                        <a14:foregroundMark x1="60602" y1="94255" x2="60602" y2="94255"/>
                        <a14:foregroundMark x1="59599" y1="93168" x2="59599" y2="93012"/>
                        <a14:foregroundMark x1="59599" y1="92236" x2="59599" y2="92236"/>
                        <a14:foregroundMark x1="60029" y1="92391" x2="60458" y2="92547"/>
                        <a14:foregroundMark x1="44556" y1="90528" x2="43553" y2="91770"/>
                        <a14:foregroundMark x1="21777" y1="25466" x2="21203" y2="27019"/>
                        <a14:foregroundMark x1="49570" y1="1398" x2="52436" y2="1708"/>
                        <a14:foregroundMark x1="91977" y1="33540" x2="93983" y2="44410"/>
                        <a14:foregroundMark x1="90258" y1="48292" x2="90688" y2="49224"/>
                        <a14:foregroundMark x1="86390" y1="50776" x2="86676" y2="51708"/>
                        <a14:foregroundMark x1="87249" y1="52795" x2="88395" y2="52795"/>
                        <a14:foregroundMark x1="82521" y1="29348" x2="83668" y2="28261"/>
                        <a14:foregroundMark x1="62464" y1="11180" x2="62464" y2="10404"/>
                        <a14:foregroundMark x1="63037" y1="9938" x2="63610" y2="8540"/>
                        <a14:foregroundMark x1="96705" y1="49068" x2="95702" y2="56832"/>
                        <a14:foregroundMark x1="95702" y1="56832" x2="94269" y2="59938"/>
                        <a14:foregroundMark x1="23926" y1="40373" x2="27507" y2="33075"/>
                        <a14:foregroundMark x1="27507" y1="33075" x2="33524" y2="27174"/>
                        <a14:foregroundMark x1="33524" y1="27174" x2="48281" y2="21584"/>
                        <a14:foregroundMark x1="48281" y1="21584" x2="55444" y2="21273"/>
                        <a14:foregroundMark x1="55444" y1="21273" x2="69054" y2="28727"/>
                        <a14:foregroundMark x1="69054" y1="28727" x2="73782" y2="35404"/>
                        <a14:foregroundMark x1="73782" y1="35404" x2="76791" y2="52019"/>
                        <a14:foregroundMark x1="76791" y1="52019" x2="73926" y2="68478"/>
                        <a14:foregroundMark x1="73926" y1="68478" x2="68052" y2="74379"/>
                        <a14:foregroundMark x1="68052" y1="74379" x2="52292" y2="79193"/>
                        <a14:foregroundMark x1="52292" y1="79193" x2="44413" y2="78727"/>
                        <a14:foregroundMark x1="44413" y1="78727" x2="30086" y2="68634"/>
                        <a14:foregroundMark x1="30086" y1="68634" x2="24642" y2="61025"/>
                        <a14:foregroundMark x1="24642" y1="61025" x2="22350" y2="52795"/>
                        <a14:foregroundMark x1="22350" y1="52795" x2="23066" y2="43323"/>
                        <a14:foregroundMark x1="23066" y1="43323" x2="24355" y2="39596"/>
                        <a14:foregroundMark x1="66189" y1="11335" x2="65186" y2="12578"/>
                        <a14:foregroundMark x1="40401" y1="40683" x2="41547" y2="32764"/>
                        <a14:foregroundMark x1="41547" y1="32764" x2="47994" y2="35714"/>
                        <a14:foregroundMark x1="60315" y1="36180" x2="67622" y2="36957"/>
                        <a14:foregroundMark x1="67622" y1="36957" x2="67192" y2="39907"/>
                        <a14:foregroundMark x1="40115" y1="58075" x2="45272" y2="63975"/>
                        <a14:foregroundMark x1="45272" y1="63975" x2="45559" y2="63665"/>
                        <a14:foregroundMark x1="66476" y1="59472" x2="64613" y2="67236"/>
                        <a14:foregroundMark x1="64613" y1="67236" x2="63324" y2="65994"/>
                        <a14:foregroundMark x1="57450" y1="68789" x2="59456" y2="69565"/>
                        <a14:foregroundMark x1="69484" y1="58540" x2="70774" y2="67081"/>
                        <a14:foregroundMark x1="70774" y1="67081" x2="64183" y2="70963"/>
                        <a14:foregroundMark x1="64183" y1="70963" x2="57020" y2="68944"/>
                        <a14:foregroundMark x1="57020" y1="68944" x2="54728" y2="67236"/>
                        <a14:foregroundMark x1="51289" y1="63199" x2="36963" y2="44565"/>
                        <a14:foregroundMark x1="36963" y1="44565" x2="35817" y2="36335"/>
                        <a14:foregroundMark x1="35817" y1="36335" x2="40544" y2="30124"/>
                        <a14:foregroundMark x1="40544" y1="30124" x2="47851" y2="31211"/>
                        <a14:foregroundMark x1="47851" y1="31211" x2="60029" y2="43012"/>
                        <a14:foregroundMark x1="54298" y1="43634" x2="49284" y2="51553"/>
                        <a14:foregroundMark x1="49284" y1="51553" x2="51576" y2="59006"/>
                        <a14:foregroundMark x1="51576" y1="59006" x2="58739" y2="58230"/>
                        <a14:foregroundMark x1="58739" y1="58230" x2="60888" y2="50466"/>
                        <a14:foregroundMark x1="60888" y1="50466" x2="55731" y2="44099"/>
                        <a14:foregroundMark x1="55731" y1="44099" x2="52722" y2="44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553" y="570151"/>
            <a:ext cx="965865" cy="89114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C80FBE4-BDC7-45E2-A677-B011D0CEC245}"/>
              </a:ext>
            </a:extLst>
          </p:cNvPr>
          <p:cNvSpPr/>
          <p:nvPr/>
        </p:nvSpPr>
        <p:spPr>
          <a:xfrm>
            <a:off x="1294183" y="0"/>
            <a:ext cx="784981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0000"/>
                </a:schemeClr>
              </a:gs>
              <a:gs pos="58000">
                <a:schemeClr val="bg1">
                  <a:alpha val="90000"/>
                </a:schemeClr>
              </a:gs>
              <a:gs pos="32000">
                <a:schemeClr val="bg1">
                  <a:alpha val="70000"/>
                </a:schemeClr>
              </a:gs>
              <a:gs pos="79000">
                <a:schemeClr val="bg1">
                  <a:alpha val="9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IN" altLang="zh-CN" dirty="0">
                <a:solidFill>
                  <a:prstClr val="white"/>
                </a:solidFill>
              </a:rPr>
              <a:t>SCI JOURNAL PUBLICATIONS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23B9B-96ED-4434-AE2A-3A34B1924F36}" type="slidenum">
              <a:rPr kumimoji="0" lang="ar-SA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Verdana" panose="020B0604030504040204"/>
                <a:ea typeface="+mn-ea"/>
                <a:cs typeface="Tahoma" panose="020B0604030504040204" pitchFamily="34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784" y="0"/>
            <a:ext cx="89312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sci</a:t>
            </a:r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 journal Publications </a:t>
            </a:r>
          </a:p>
          <a:p>
            <a:pPr algn="ctr"/>
            <a:endParaRPr lang="en-US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tencil" pitchFamily="82" charset="0"/>
              <a:cs typeface="Times New Roman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72955" y="5754414"/>
            <a:ext cx="8529851" cy="100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 defTabSz="801688">
              <a:spcBef>
                <a:spcPct val="20000"/>
              </a:spcBef>
            </a:pPr>
            <a:endParaRPr lang="en-US" sz="12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2637003578"/>
              </p:ext>
            </p:extLst>
          </p:nvPr>
        </p:nvGraphicFramePr>
        <p:xfrm>
          <a:off x="1377383" y="570151"/>
          <a:ext cx="7011041" cy="609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95862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E9C64FE-40F1-4D4F-B634-CF83CCFFA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BE9C64FE-40F1-4D4F-B634-CF83CCFFA9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graphicEl>
                                              <a:dgm id="{BE9C64FE-40F1-4D4F-B634-CF83CCFFA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>
                                            <p:graphicEl>
                                              <a:dgm id="{BE9C64FE-40F1-4D4F-B634-CF83CCFFA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1DC8FF6-F1F8-4336-ABB1-8718BF3D9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graphicEl>
                                              <a:dgm id="{E1DC8FF6-F1F8-4336-ABB1-8718BF3D9D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>
                                            <p:graphicEl>
                                              <a:dgm id="{E1DC8FF6-F1F8-4336-ABB1-8718BF3D9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>
                                            <p:graphicEl>
                                              <a:dgm id="{E1DC8FF6-F1F8-4336-ABB1-8718BF3D9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20" grpId="0" uiExpand="1">
        <p:bldSub>
          <a:bldDgm bld="one"/>
        </p:bldSub>
      </p:bldGraphic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D271F5-532D-4CFC-8D0D-95029D467FA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E84B75-67C4-435E-84F5-8A40A4BA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98" b="97205" l="8596" r="95702">
                        <a14:foregroundMark x1="43553" y1="8540" x2="24785" y2="19255"/>
                        <a14:foregroundMark x1="27937" y1="13665" x2="22923" y2="20652"/>
                        <a14:foregroundMark x1="24928" y1="14596" x2="17479" y2="23292"/>
                        <a14:foregroundMark x1="23926" y1="24689" x2="17479" y2="38665"/>
                        <a14:foregroundMark x1="14183" y1="50000" x2="14183" y2="50000"/>
                        <a14:foregroundMark x1="14183" y1="50776" x2="14613" y2="51863"/>
                        <a14:foregroundMark x1="14327" y1="59627" x2="19198" y2="72826"/>
                        <a14:foregroundMark x1="18768" y1="59161" x2="27507" y2="74534"/>
                        <a14:foregroundMark x1="20344" y1="74845" x2="27794" y2="82143"/>
                        <a14:foregroundMark x1="45702" y1="9006" x2="52292" y2="8230"/>
                        <a14:foregroundMark x1="46132" y1="12267" x2="53582" y2="11646"/>
                        <a14:foregroundMark x1="53582" y1="11646" x2="53725" y2="11646"/>
                        <a14:foregroundMark x1="54728" y1="4969" x2="59599" y2="8385"/>
                        <a14:foregroundMark x1="73209" y1="12267" x2="79799" y2="21894"/>
                        <a14:foregroundMark x1="86819" y1="59783" x2="85387" y2="67702"/>
                        <a14:foregroundMark x1="85387" y1="67702" x2="80372" y2="74379"/>
                        <a14:foregroundMark x1="80372" y1="74379" x2="60172" y2="85714"/>
                        <a14:foregroundMark x1="60172" y1="85714" x2="44699" y2="87578"/>
                        <a14:foregroundMark x1="44699" y1="87578" x2="37249" y2="86646"/>
                        <a14:foregroundMark x1="37249" y1="86646" x2="30659" y2="83385"/>
                        <a14:foregroundMark x1="30659" y1="83385" x2="21347" y2="68634"/>
                        <a14:foregroundMark x1="21347" y1="68634" x2="17765" y2="54503"/>
                        <a14:foregroundMark x1="92550" y1="63509" x2="83381" y2="77174"/>
                        <a14:foregroundMark x1="83381" y1="77174" x2="71777" y2="86801"/>
                        <a14:foregroundMark x1="71777" y1="86801" x2="66762" y2="88043"/>
                        <a14:foregroundMark x1="85673" y1="78106" x2="73782" y2="89752"/>
                        <a14:foregroundMark x1="73782" y1="89752" x2="60029" y2="96429"/>
                        <a14:foregroundMark x1="60029" y1="96429" x2="44699" y2="98292"/>
                        <a14:foregroundMark x1="44699" y1="98292" x2="37106" y2="95963"/>
                        <a14:foregroundMark x1="37106" y1="95963" x2="20201" y2="78571"/>
                        <a14:foregroundMark x1="20201" y1="78571" x2="10888" y2="62733"/>
                        <a14:foregroundMark x1="10888" y1="62733" x2="8596" y2="52174"/>
                        <a14:foregroundMark x1="11318" y1="47981" x2="12034" y2="47981"/>
                        <a14:foregroundMark x1="10602" y1="49534" x2="12034" y2="50155"/>
                        <a14:foregroundMark x1="15473" y1="49224" x2="15616" y2="50155"/>
                        <a14:foregroundMark x1="41261" y1="95963" x2="48424" y2="97671"/>
                        <a14:foregroundMark x1="48424" y1="97671" x2="55731" y2="97205"/>
                        <a14:foregroundMark x1="55731" y1="97205" x2="56017" y2="97205"/>
                        <a14:foregroundMark x1="47851" y1="90373" x2="48854" y2="90528"/>
                        <a14:foregroundMark x1="50000" y1="92236" x2="49427" y2="93012"/>
                        <a14:foregroundMark x1="54011" y1="91304" x2="54155" y2="90994"/>
                        <a14:foregroundMark x1="55874" y1="92236" x2="55874" y2="93478"/>
                        <a14:foregroundMark x1="60602" y1="94255" x2="60602" y2="94255"/>
                        <a14:foregroundMark x1="59599" y1="93168" x2="59599" y2="93012"/>
                        <a14:foregroundMark x1="59599" y1="92236" x2="59599" y2="92236"/>
                        <a14:foregroundMark x1="60029" y1="92391" x2="60458" y2="92547"/>
                        <a14:foregroundMark x1="44556" y1="90528" x2="43553" y2="91770"/>
                        <a14:foregroundMark x1="21777" y1="25466" x2="21203" y2="27019"/>
                        <a14:foregroundMark x1="49570" y1="1398" x2="52436" y2="1708"/>
                        <a14:foregroundMark x1="91977" y1="33540" x2="93983" y2="44410"/>
                        <a14:foregroundMark x1="90258" y1="48292" x2="90688" y2="49224"/>
                        <a14:foregroundMark x1="86390" y1="50776" x2="86676" y2="51708"/>
                        <a14:foregroundMark x1="87249" y1="52795" x2="88395" y2="52795"/>
                        <a14:foregroundMark x1="82521" y1="29348" x2="83668" y2="28261"/>
                        <a14:foregroundMark x1="62464" y1="11180" x2="62464" y2="10404"/>
                        <a14:foregroundMark x1="63037" y1="9938" x2="63610" y2="8540"/>
                        <a14:foregroundMark x1="96705" y1="49068" x2="95702" y2="56832"/>
                        <a14:foregroundMark x1="95702" y1="56832" x2="94269" y2="59938"/>
                        <a14:foregroundMark x1="23926" y1="40373" x2="27507" y2="33075"/>
                        <a14:foregroundMark x1="27507" y1="33075" x2="33524" y2="27174"/>
                        <a14:foregroundMark x1="33524" y1="27174" x2="48281" y2="21584"/>
                        <a14:foregroundMark x1="48281" y1="21584" x2="55444" y2="21273"/>
                        <a14:foregroundMark x1="55444" y1="21273" x2="69054" y2="28727"/>
                        <a14:foregroundMark x1="69054" y1="28727" x2="73782" y2="35404"/>
                        <a14:foregroundMark x1="73782" y1="35404" x2="76791" y2="52019"/>
                        <a14:foregroundMark x1="76791" y1="52019" x2="73926" y2="68478"/>
                        <a14:foregroundMark x1="73926" y1="68478" x2="68052" y2="74379"/>
                        <a14:foregroundMark x1="68052" y1="74379" x2="52292" y2="79193"/>
                        <a14:foregroundMark x1="52292" y1="79193" x2="44413" y2="78727"/>
                        <a14:foregroundMark x1="44413" y1="78727" x2="30086" y2="68634"/>
                        <a14:foregroundMark x1="30086" y1="68634" x2="24642" y2="61025"/>
                        <a14:foregroundMark x1="24642" y1="61025" x2="22350" y2="52795"/>
                        <a14:foregroundMark x1="22350" y1="52795" x2="23066" y2="43323"/>
                        <a14:foregroundMark x1="23066" y1="43323" x2="24355" y2="39596"/>
                        <a14:foregroundMark x1="66189" y1="11335" x2="65186" y2="12578"/>
                        <a14:foregroundMark x1="40401" y1="40683" x2="41547" y2="32764"/>
                        <a14:foregroundMark x1="41547" y1="32764" x2="47994" y2="35714"/>
                        <a14:foregroundMark x1="60315" y1="36180" x2="67622" y2="36957"/>
                        <a14:foregroundMark x1="67622" y1="36957" x2="67192" y2="39907"/>
                        <a14:foregroundMark x1="40115" y1="58075" x2="45272" y2="63975"/>
                        <a14:foregroundMark x1="45272" y1="63975" x2="45559" y2="63665"/>
                        <a14:foregroundMark x1="66476" y1="59472" x2="64613" y2="67236"/>
                        <a14:foregroundMark x1="64613" y1="67236" x2="63324" y2="65994"/>
                        <a14:foregroundMark x1="57450" y1="68789" x2="59456" y2="69565"/>
                        <a14:foregroundMark x1="69484" y1="58540" x2="70774" y2="67081"/>
                        <a14:foregroundMark x1="70774" y1="67081" x2="64183" y2="70963"/>
                        <a14:foregroundMark x1="64183" y1="70963" x2="57020" y2="68944"/>
                        <a14:foregroundMark x1="57020" y1="68944" x2="54728" y2="67236"/>
                        <a14:foregroundMark x1="51289" y1="63199" x2="36963" y2="44565"/>
                        <a14:foregroundMark x1="36963" y1="44565" x2="35817" y2="36335"/>
                        <a14:foregroundMark x1="35817" y1="36335" x2="40544" y2="30124"/>
                        <a14:foregroundMark x1="40544" y1="30124" x2="47851" y2="31211"/>
                        <a14:foregroundMark x1="47851" y1="31211" x2="60029" y2="43012"/>
                        <a14:foregroundMark x1="54298" y1="43634" x2="49284" y2="51553"/>
                        <a14:foregroundMark x1="49284" y1="51553" x2="51576" y2="59006"/>
                        <a14:foregroundMark x1="51576" y1="59006" x2="58739" y2="58230"/>
                        <a14:foregroundMark x1="58739" y1="58230" x2="60888" y2="50466"/>
                        <a14:foregroundMark x1="60888" y1="50466" x2="55731" y2="44099"/>
                        <a14:foregroundMark x1="55731" y1="44099" x2="52722" y2="44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553" y="570151"/>
            <a:ext cx="965865" cy="89114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C80FBE4-BDC7-45E2-A677-B011D0CEC245}"/>
              </a:ext>
            </a:extLst>
          </p:cNvPr>
          <p:cNvSpPr/>
          <p:nvPr/>
        </p:nvSpPr>
        <p:spPr>
          <a:xfrm>
            <a:off x="1294183" y="0"/>
            <a:ext cx="784981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0000"/>
                </a:schemeClr>
              </a:gs>
              <a:gs pos="58000">
                <a:schemeClr val="bg1">
                  <a:alpha val="90000"/>
                </a:schemeClr>
              </a:gs>
              <a:gs pos="32000">
                <a:schemeClr val="bg1">
                  <a:alpha val="70000"/>
                </a:schemeClr>
              </a:gs>
              <a:gs pos="79000">
                <a:schemeClr val="bg1">
                  <a:alpha val="9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IN" altLang="zh-CN" dirty="0">
                <a:solidFill>
                  <a:prstClr val="white"/>
                </a:solidFill>
              </a:rPr>
              <a:t>SCI JOURNAL PUBLICATIONS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23B9B-96ED-4434-AE2A-3A34B1924F36}" type="slidenum">
              <a:rPr kumimoji="0" lang="ar-SA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Verdana" panose="020B0604030504040204"/>
                <a:ea typeface="+mn-ea"/>
                <a:cs typeface="Tahoma" panose="020B0604030504040204" pitchFamily="34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784" y="0"/>
            <a:ext cx="89312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EI journal Publications </a:t>
            </a:r>
          </a:p>
          <a:p>
            <a:pPr algn="ctr"/>
            <a:endParaRPr lang="en-US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tencil" pitchFamily="82" charset="0"/>
              <a:cs typeface="Times New Roman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72955" y="5754414"/>
            <a:ext cx="8529851" cy="100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 defTabSz="801688">
              <a:spcBef>
                <a:spcPct val="20000"/>
              </a:spcBef>
            </a:pPr>
            <a:endParaRPr lang="en-US" sz="12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311038695"/>
              </p:ext>
            </p:extLst>
          </p:nvPr>
        </p:nvGraphicFramePr>
        <p:xfrm>
          <a:off x="1377383" y="570151"/>
          <a:ext cx="7011041" cy="609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36314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C7FA9B5-C79F-43DC-8EC6-6E70BF9F9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2C7FA9B5-C79F-43DC-8EC6-6E70BF9F9D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graphicEl>
                                              <a:dgm id="{2C7FA9B5-C79F-43DC-8EC6-6E70BF9F9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>
                                            <p:graphicEl>
                                              <a:dgm id="{2C7FA9B5-C79F-43DC-8EC6-6E70BF9F9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43FF1F1-611D-4699-BA0D-79016678B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graphicEl>
                                              <a:dgm id="{C43FF1F1-611D-4699-BA0D-79016678B3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>
                                            <p:graphicEl>
                                              <a:dgm id="{C43FF1F1-611D-4699-BA0D-79016678B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>
                                            <p:graphicEl>
                                              <a:dgm id="{C43FF1F1-611D-4699-BA0D-79016678B3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0E99667-8C8A-4E54-9995-4595B1282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graphicEl>
                                              <a:dgm id="{80E99667-8C8A-4E54-9995-4595B1282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>
                                            <p:graphicEl>
                                              <a:dgm id="{80E99667-8C8A-4E54-9995-4595B1282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>
                                            <p:graphicEl>
                                              <a:dgm id="{80E99667-8C8A-4E54-9995-4595B1282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2BC372B-7337-4C04-BFDD-52C971A93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>
                                            <p:graphicEl>
                                              <a:dgm id="{32BC372B-7337-4C04-BFDD-52C971A937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graphicEl>
                                              <a:dgm id="{32BC372B-7337-4C04-BFDD-52C971A93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>
                                            <p:graphicEl>
                                              <a:dgm id="{32BC372B-7337-4C04-BFDD-52C971A937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A98BC17-D276-41F4-97A8-484A21E0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>
                                            <p:graphicEl>
                                              <a:dgm id="{EA98BC17-D276-41F4-97A8-484A21E061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>
                                            <p:graphicEl>
                                              <a:dgm id="{EA98BC17-D276-41F4-97A8-484A21E0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>
                                            <p:graphicEl>
                                              <a:dgm id="{EA98BC17-D276-41F4-97A8-484A21E0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1A31976-D240-43F9-9C67-6328CAB39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graphicEl>
                                              <a:dgm id="{C1A31976-D240-43F9-9C67-6328CAB39D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>
                                            <p:graphicEl>
                                              <a:dgm id="{C1A31976-D240-43F9-9C67-6328CAB39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>
                                            <p:graphicEl>
                                              <a:dgm id="{C1A31976-D240-43F9-9C67-6328CAB39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20" grpId="0" uiExpand="1">
        <p:bldSub>
          <a:bldDgm bld="one"/>
        </p:bldSub>
      </p:bldGraphic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D271F5-532D-4CFC-8D0D-95029D467FA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E84B75-67C4-435E-84F5-8A40A4BA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98" b="97205" l="8596" r="95702">
                        <a14:foregroundMark x1="43553" y1="8540" x2="24785" y2="19255"/>
                        <a14:foregroundMark x1="27937" y1="13665" x2="22923" y2="20652"/>
                        <a14:foregroundMark x1="24928" y1="14596" x2="17479" y2="23292"/>
                        <a14:foregroundMark x1="23926" y1="24689" x2="17479" y2="38665"/>
                        <a14:foregroundMark x1="14183" y1="50000" x2="14183" y2="50000"/>
                        <a14:foregroundMark x1="14183" y1="50776" x2="14613" y2="51863"/>
                        <a14:foregroundMark x1="14327" y1="59627" x2="19198" y2="72826"/>
                        <a14:foregroundMark x1="18768" y1="59161" x2="27507" y2="74534"/>
                        <a14:foregroundMark x1="20344" y1="74845" x2="27794" y2="82143"/>
                        <a14:foregroundMark x1="45702" y1="9006" x2="52292" y2="8230"/>
                        <a14:foregroundMark x1="46132" y1="12267" x2="53582" y2="11646"/>
                        <a14:foregroundMark x1="53582" y1="11646" x2="53725" y2="11646"/>
                        <a14:foregroundMark x1="54728" y1="4969" x2="59599" y2="8385"/>
                        <a14:foregroundMark x1="73209" y1="12267" x2="79799" y2="21894"/>
                        <a14:foregroundMark x1="86819" y1="59783" x2="85387" y2="67702"/>
                        <a14:foregroundMark x1="85387" y1="67702" x2="80372" y2="74379"/>
                        <a14:foregroundMark x1="80372" y1="74379" x2="60172" y2="85714"/>
                        <a14:foregroundMark x1="60172" y1="85714" x2="44699" y2="87578"/>
                        <a14:foregroundMark x1="44699" y1="87578" x2="37249" y2="86646"/>
                        <a14:foregroundMark x1="37249" y1="86646" x2="30659" y2="83385"/>
                        <a14:foregroundMark x1="30659" y1="83385" x2="21347" y2="68634"/>
                        <a14:foregroundMark x1="21347" y1="68634" x2="17765" y2="54503"/>
                        <a14:foregroundMark x1="92550" y1="63509" x2="83381" y2="77174"/>
                        <a14:foregroundMark x1="83381" y1="77174" x2="71777" y2="86801"/>
                        <a14:foregroundMark x1="71777" y1="86801" x2="66762" y2="88043"/>
                        <a14:foregroundMark x1="85673" y1="78106" x2="73782" y2="89752"/>
                        <a14:foregroundMark x1="73782" y1="89752" x2="60029" y2="96429"/>
                        <a14:foregroundMark x1="60029" y1="96429" x2="44699" y2="98292"/>
                        <a14:foregroundMark x1="44699" y1="98292" x2="37106" y2="95963"/>
                        <a14:foregroundMark x1="37106" y1="95963" x2="20201" y2="78571"/>
                        <a14:foregroundMark x1="20201" y1="78571" x2="10888" y2="62733"/>
                        <a14:foregroundMark x1="10888" y1="62733" x2="8596" y2="52174"/>
                        <a14:foregroundMark x1="11318" y1="47981" x2="12034" y2="47981"/>
                        <a14:foregroundMark x1="10602" y1="49534" x2="12034" y2="50155"/>
                        <a14:foregroundMark x1="15473" y1="49224" x2="15616" y2="50155"/>
                        <a14:foregroundMark x1="41261" y1="95963" x2="48424" y2="97671"/>
                        <a14:foregroundMark x1="48424" y1="97671" x2="55731" y2="97205"/>
                        <a14:foregroundMark x1="55731" y1="97205" x2="56017" y2="97205"/>
                        <a14:foregroundMark x1="47851" y1="90373" x2="48854" y2="90528"/>
                        <a14:foregroundMark x1="50000" y1="92236" x2="49427" y2="93012"/>
                        <a14:foregroundMark x1="54011" y1="91304" x2="54155" y2="90994"/>
                        <a14:foregroundMark x1="55874" y1="92236" x2="55874" y2="93478"/>
                        <a14:foregroundMark x1="60602" y1="94255" x2="60602" y2="94255"/>
                        <a14:foregroundMark x1="59599" y1="93168" x2="59599" y2="93012"/>
                        <a14:foregroundMark x1="59599" y1="92236" x2="59599" y2="92236"/>
                        <a14:foregroundMark x1="60029" y1="92391" x2="60458" y2="92547"/>
                        <a14:foregroundMark x1="44556" y1="90528" x2="43553" y2="91770"/>
                        <a14:foregroundMark x1="21777" y1="25466" x2="21203" y2="27019"/>
                        <a14:foregroundMark x1="49570" y1="1398" x2="52436" y2="1708"/>
                        <a14:foregroundMark x1="91977" y1="33540" x2="93983" y2="44410"/>
                        <a14:foregroundMark x1="90258" y1="48292" x2="90688" y2="49224"/>
                        <a14:foregroundMark x1="86390" y1="50776" x2="86676" y2="51708"/>
                        <a14:foregroundMark x1="87249" y1="52795" x2="88395" y2="52795"/>
                        <a14:foregroundMark x1="82521" y1="29348" x2="83668" y2="28261"/>
                        <a14:foregroundMark x1="62464" y1="11180" x2="62464" y2="10404"/>
                        <a14:foregroundMark x1="63037" y1="9938" x2="63610" y2="8540"/>
                        <a14:foregroundMark x1="96705" y1="49068" x2="95702" y2="56832"/>
                        <a14:foregroundMark x1="95702" y1="56832" x2="94269" y2="59938"/>
                        <a14:foregroundMark x1="23926" y1="40373" x2="27507" y2="33075"/>
                        <a14:foregroundMark x1="27507" y1="33075" x2="33524" y2="27174"/>
                        <a14:foregroundMark x1="33524" y1="27174" x2="48281" y2="21584"/>
                        <a14:foregroundMark x1="48281" y1="21584" x2="55444" y2="21273"/>
                        <a14:foregroundMark x1="55444" y1="21273" x2="69054" y2="28727"/>
                        <a14:foregroundMark x1="69054" y1="28727" x2="73782" y2="35404"/>
                        <a14:foregroundMark x1="73782" y1="35404" x2="76791" y2="52019"/>
                        <a14:foregroundMark x1="76791" y1="52019" x2="73926" y2="68478"/>
                        <a14:foregroundMark x1="73926" y1="68478" x2="68052" y2="74379"/>
                        <a14:foregroundMark x1="68052" y1="74379" x2="52292" y2="79193"/>
                        <a14:foregroundMark x1="52292" y1="79193" x2="44413" y2="78727"/>
                        <a14:foregroundMark x1="44413" y1="78727" x2="30086" y2="68634"/>
                        <a14:foregroundMark x1="30086" y1="68634" x2="24642" y2="61025"/>
                        <a14:foregroundMark x1="24642" y1="61025" x2="22350" y2="52795"/>
                        <a14:foregroundMark x1="22350" y1="52795" x2="23066" y2="43323"/>
                        <a14:foregroundMark x1="23066" y1="43323" x2="24355" y2="39596"/>
                        <a14:foregroundMark x1="66189" y1="11335" x2="65186" y2="12578"/>
                        <a14:foregroundMark x1="40401" y1="40683" x2="41547" y2="32764"/>
                        <a14:foregroundMark x1="41547" y1="32764" x2="47994" y2="35714"/>
                        <a14:foregroundMark x1="60315" y1="36180" x2="67622" y2="36957"/>
                        <a14:foregroundMark x1="67622" y1="36957" x2="67192" y2="39907"/>
                        <a14:foregroundMark x1="40115" y1="58075" x2="45272" y2="63975"/>
                        <a14:foregroundMark x1="45272" y1="63975" x2="45559" y2="63665"/>
                        <a14:foregroundMark x1="66476" y1="59472" x2="64613" y2="67236"/>
                        <a14:foregroundMark x1="64613" y1="67236" x2="63324" y2="65994"/>
                        <a14:foregroundMark x1="57450" y1="68789" x2="59456" y2="69565"/>
                        <a14:foregroundMark x1="69484" y1="58540" x2="70774" y2="67081"/>
                        <a14:foregroundMark x1="70774" y1="67081" x2="64183" y2="70963"/>
                        <a14:foregroundMark x1="64183" y1="70963" x2="57020" y2="68944"/>
                        <a14:foregroundMark x1="57020" y1="68944" x2="54728" y2="67236"/>
                        <a14:foregroundMark x1="51289" y1="63199" x2="36963" y2="44565"/>
                        <a14:foregroundMark x1="36963" y1="44565" x2="35817" y2="36335"/>
                        <a14:foregroundMark x1="35817" y1="36335" x2="40544" y2="30124"/>
                        <a14:foregroundMark x1="40544" y1="30124" x2="47851" y2="31211"/>
                        <a14:foregroundMark x1="47851" y1="31211" x2="60029" y2="43012"/>
                        <a14:foregroundMark x1="54298" y1="43634" x2="49284" y2="51553"/>
                        <a14:foregroundMark x1="49284" y1="51553" x2="51576" y2="59006"/>
                        <a14:foregroundMark x1="51576" y1="59006" x2="58739" y2="58230"/>
                        <a14:foregroundMark x1="58739" y1="58230" x2="60888" y2="50466"/>
                        <a14:foregroundMark x1="60888" y1="50466" x2="55731" y2="44099"/>
                        <a14:foregroundMark x1="55731" y1="44099" x2="52722" y2="44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553" y="570151"/>
            <a:ext cx="965865" cy="89114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C80FBE4-BDC7-45E2-A677-B011D0CEC245}"/>
              </a:ext>
            </a:extLst>
          </p:cNvPr>
          <p:cNvSpPr/>
          <p:nvPr/>
        </p:nvSpPr>
        <p:spPr>
          <a:xfrm>
            <a:off x="1294183" y="0"/>
            <a:ext cx="784981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0000"/>
                </a:schemeClr>
              </a:gs>
              <a:gs pos="58000">
                <a:schemeClr val="bg1">
                  <a:alpha val="90000"/>
                </a:schemeClr>
              </a:gs>
              <a:gs pos="32000">
                <a:schemeClr val="bg1">
                  <a:alpha val="70000"/>
                </a:schemeClr>
              </a:gs>
              <a:gs pos="79000">
                <a:schemeClr val="bg1">
                  <a:alpha val="9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IN" altLang="zh-CN" dirty="0">
                <a:solidFill>
                  <a:prstClr val="white"/>
                </a:solidFill>
              </a:rPr>
              <a:t>SCI JOURNAL PUBLICATIONS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23B9B-96ED-4434-AE2A-3A34B1924F36}" type="slidenum">
              <a:rPr kumimoji="0" lang="ar-SA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Verdana" panose="020B0604030504040204"/>
                <a:ea typeface="+mn-ea"/>
                <a:cs typeface="Tahoma" panose="020B0604030504040204" pitchFamily="34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784" y="0"/>
            <a:ext cx="89312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Conference Publications</a:t>
            </a:r>
          </a:p>
          <a:p>
            <a:pPr algn="ctr"/>
            <a:endParaRPr lang="en-US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tencil" pitchFamily="82" charset="0"/>
              <a:cs typeface="Times New Roman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72955" y="5754414"/>
            <a:ext cx="8529851" cy="100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 defTabSz="801688">
              <a:spcBef>
                <a:spcPct val="20000"/>
              </a:spcBef>
            </a:pPr>
            <a:endParaRPr lang="en-US" sz="12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545630383"/>
              </p:ext>
            </p:extLst>
          </p:nvPr>
        </p:nvGraphicFramePr>
        <p:xfrm>
          <a:off x="1377383" y="570151"/>
          <a:ext cx="7011041" cy="609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11401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20" grpId="0" uiExpand="1">
        <p:bldSub>
          <a:bldDgm bld="one"/>
        </p:bldSub>
      </p:bldGraphic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D271F5-532D-4CFC-8D0D-95029D467FA5}"/>
              </a:ext>
            </a:extLst>
          </p:cNvPr>
          <p:cNvSpPr/>
          <p:nvPr/>
        </p:nvSpPr>
        <p:spPr>
          <a:xfrm>
            <a:off x="-34120" y="0"/>
            <a:ext cx="9144000" cy="6858000"/>
          </a:xfrm>
          <a:prstGeom prst="rect">
            <a:avLst/>
          </a:pr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E84B75-67C4-435E-84F5-8A40A4BA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98" b="97205" l="8596" r="95702">
                        <a14:foregroundMark x1="43553" y1="8540" x2="24785" y2="19255"/>
                        <a14:foregroundMark x1="27937" y1="13665" x2="22923" y2="20652"/>
                        <a14:foregroundMark x1="24928" y1="14596" x2="17479" y2="23292"/>
                        <a14:foregroundMark x1="23926" y1="24689" x2="17479" y2="38665"/>
                        <a14:foregroundMark x1="14183" y1="50000" x2="14183" y2="50000"/>
                        <a14:foregroundMark x1="14183" y1="50776" x2="14613" y2="51863"/>
                        <a14:foregroundMark x1="14327" y1="59627" x2="19198" y2="72826"/>
                        <a14:foregroundMark x1="18768" y1="59161" x2="27507" y2="74534"/>
                        <a14:foregroundMark x1="20344" y1="74845" x2="27794" y2="82143"/>
                        <a14:foregroundMark x1="45702" y1="9006" x2="52292" y2="8230"/>
                        <a14:foregroundMark x1="46132" y1="12267" x2="53582" y2="11646"/>
                        <a14:foregroundMark x1="53582" y1="11646" x2="53725" y2="11646"/>
                        <a14:foregroundMark x1="54728" y1="4969" x2="59599" y2="8385"/>
                        <a14:foregroundMark x1="73209" y1="12267" x2="79799" y2="21894"/>
                        <a14:foregroundMark x1="86819" y1="59783" x2="85387" y2="67702"/>
                        <a14:foregroundMark x1="85387" y1="67702" x2="80372" y2="74379"/>
                        <a14:foregroundMark x1="80372" y1="74379" x2="60172" y2="85714"/>
                        <a14:foregroundMark x1="60172" y1="85714" x2="44699" y2="87578"/>
                        <a14:foregroundMark x1="44699" y1="87578" x2="37249" y2="86646"/>
                        <a14:foregroundMark x1="37249" y1="86646" x2="30659" y2="83385"/>
                        <a14:foregroundMark x1="30659" y1="83385" x2="21347" y2="68634"/>
                        <a14:foregroundMark x1="21347" y1="68634" x2="17765" y2="54503"/>
                        <a14:foregroundMark x1="92550" y1="63509" x2="83381" y2="77174"/>
                        <a14:foregroundMark x1="83381" y1="77174" x2="71777" y2="86801"/>
                        <a14:foregroundMark x1="71777" y1="86801" x2="66762" y2="88043"/>
                        <a14:foregroundMark x1="85673" y1="78106" x2="73782" y2="89752"/>
                        <a14:foregroundMark x1="73782" y1="89752" x2="60029" y2="96429"/>
                        <a14:foregroundMark x1="60029" y1="96429" x2="44699" y2="98292"/>
                        <a14:foregroundMark x1="44699" y1="98292" x2="37106" y2="95963"/>
                        <a14:foregroundMark x1="37106" y1="95963" x2="20201" y2="78571"/>
                        <a14:foregroundMark x1="20201" y1="78571" x2="10888" y2="62733"/>
                        <a14:foregroundMark x1="10888" y1="62733" x2="8596" y2="52174"/>
                        <a14:foregroundMark x1="11318" y1="47981" x2="12034" y2="47981"/>
                        <a14:foregroundMark x1="10602" y1="49534" x2="12034" y2="50155"/>
                        <a14:foregroundMark x1="15473" y1="49224" x2="15616" y2="50155"/>
                        <a14:foregroundMark x1="41261" y1="95963" x2="48424" y2="97671"/>
                        <a14:foregroundMark x1="48424" y1="97671" x2="55731" y2="97205"/>
                        <a14:foregroundMark x1="55731" y1="97205" x2="56017" y2="97205"/>
                        <a14:foregroundMark x1="47851" y1="90373" x2="48854" y2="90528"/>
                        <a14:foregroundMark x1="50000" y1="92236" x2="49427" y2="93012"/>
                        <a14:foregroundMark x1="54011" y1="91304" x2="54155" y2="90994"/>
                        <a14:foregroundMark x1="55874" y1="92236" x2="55874" y2="93478"/>
                        <a14:foregroundMark x1="60602" y1="94255" x2="60602" y2="94255"/>
                        <a14:foregroundMark x1="59599" y1="93168" x2="59599" y2="93012"/>
                        <a14:foregroundMark x1="59599" y1="92236" x2="59599" y2="92236"/>
                        <a14:foregroundMark x1="60029" y1="92391" x2="60458" y2="92547"/>
                        <a14:foregroundMark x1="44556" y1="90528" x2="43553" y2="91770"/>
                        <a14:foregroundMark x1="21777" y1="25466" x2="21203" y2="27019"/>
                        <a14:foregroundMark x1="49570" y1="1398" x2="52436" y2="1708"/>
                        <a14:foregroundMark x1="91977" y1="33540" x2="93983" y2="44410"/>
                        <a14:foregroundMark x1="90258" y1="48292" x2="90688" y2="49224"/>
                        <a14:foregroundMark x1="86390" y1="50776" x2="86676" y2="51708"/>
                        <a14:foregroundMark x1="87249" y1="52795" x2="88395" y2="52795"/>
                        <a14:foregroundMark x1="82521" y1="29348" x2="83668" y2="28261"/>
                        <a14:foregroundMark x1="62464" y1="11180" x2="62464" y2="10404"/>
                        <a14:foregroundMark x1="63037" y1="9938" x2="63610" y2="8540"/>
                        <a14:foregroundMark x1="96705" y1="49068" x2="95702" y2="56832"/>
                        <a14:foregroundMark x1="95702" y1="56832" x2="94269" y2="59938"/>
                        <a14:foregroundMark x1="23926" y1="40373" x2="27507" y2="33075"/>
                        <a14:foregroundMark x1="27507" y1="33075" x2="33524" y2="27174"/>
                        <a14:foregroundMark x1="33524" y1="27174" x2="48281" y2="21584"/>
                        <a14:foregroundMark x1="48281" y1="21584" x2="55444" y2="21273"/>
                        <a14:foregroundMark x1="55444" y1="21273" x2="69054" y2="28727"/>
                        <a14:foregroundMark x1="69054" y1="28727" x2="73782" y2="35404"/>
                        <a14:foregroundMark x1="73782" y1="35404" x2="76791" y2="52019"/>
                        <a14:foregroundMark x1="76791" y1="52019" x2="73926" y2="68478"/>
                        <a14:foregroundMark x1="73926" y1="68478" x2="68052" y2="74379"/>
                        <a14:foregroundMark x1="68052" y1="74379" x2="52292" y2="79193"/>
                        <a14:foregroundMark x1="52292" y1="79193" x2="44413" y2="78727"/>
                        <a14:foregroundMark x1="44413" y1="78727" x2="30086" y2="68634"/>
                        <a14:foregroundMark x1="30086" y1="68634" x2="24642" y2="61025"/>
                        <a14:foregroundMark x1="24642" y1="61025" x2="22350" y2="52795"/>
                        <a14:foregroundMark x1="22350" y1="52795" x2="23066" y2="43323"/>
                        <a14:foregroundMark x1="23066" y1="43323" x2="24355" y2="39596"/>
                        <a14:foregroundMark x1="66189" y1="11335" x2="65186" y2="12578"/>
                        <a14:foregroundMark x1="40401" y1="40683" x2="41547" y2="32764"/>
                        <a14:foregroundMark x1="41547" y1="32764" x2="47994" y2="35714"/>
                        <a14:foregroundMark x1="60315" y1="36180" x2="67622" y2="36957"/>
                        <a14:foregroundMark x1="67622" y1="36957" x2="67192" y2="39907"/>
                        <a14:foregroundMark x1="40115" y1="58075" x2="45272" y2="63975"/>
                        <a14:foregroundMark x1="45272" y1="63975" x2="45559" y2="63665"/>
                        <a14:foregroundMark x1="66476" y1="59472" x2="64613" y2="67236"/>
                        <a14:foregroundMark x1="64613" y1="67236" x2="63324" y2="65994"/>
                        <a14:foregroundMark x1="57450" y1="68789" x2="59456" y2="69565"/>
                        <a14:foregroundMark x1="69484" y1="58540" x2="70774" y2="67081"/>
                        <a14:foregroundMark x1="70774" y1="67081" x2="64183" y2="70963"/>
                        <a14:foregroundMark x1="64183" y1="70963" x2="57020" y2="68944"/>
                        <a14:foregroundMark x1="57020" y1="68944" x2="54728" y2="67236"/>
                        <a14:foregroundMark x1="51289" y1="63199" x2="36963" y2="44565"/>
                        <a14:foregroundMark x1="36963" y1="44565" x2="35817" y2="36335"/>
                        <a14:foregroundMark x1="35817" y1="36335" x2="40544" y2="30124"/>
                        <a14:foregroundMark x1="40544" y1="30124" x2="47851" y2="31211"/>
                        <a14:foregroundMark x1="47851" y1="31211" x2="60029" y2="43012"/>
                        <a14:foregroundMark x1="54298" y1="43634" x2="49284" y2="51553"/>
                        <a14:foregroundMark x1="49284" y1="51553" x2="51576" y2="59006"/>
                        <a14:foregroundMark x1="51576" y1="59006" x2="58739" y2="58230"/>
                        <a14:foregroundMark x1="58739" y1="58230" x2="60888" y2="50466"/>
                        <a14:foregroundMark x1="60888" y1="50466" x2="55731" y2="44099"/>
                        <a14:foregroundMark x1="55731" y1="44099" x2="52722" y2="44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553" y="570151"/>
            <a:ext cx="965865" cy="89114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C80FBE4-BDC7-45E2-A677-B011D0CEC245}"/>
              </a:ext>
            </a:extLst>
          </p:cNvPr>
          <p:cNvSpPr/>
          <p:nvPr/>
        </p:nvSpPr>
        <p:spPr>
          <a:xfrm>
            <a:off x="1294183" y="0"/>
            <a:ext cx="784981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0000"/>
                </a:schemeClr>
              </a:gs>
              <a:gs pos="58000">
                <a:schemeClr val="bg1">
                  <a:alpha val="90000"/>
                </a:schemeClr>
              </a:gs>
              <a:gs pos="32000">
                <a:schemeClr val="bg1">
                  <a:alpha val="70000"/>
                </a:schemeClr>
              </a:gs>
              <a:gs pos="79000">
                <a:schemeClr val="bg1">
                  <a:alpha val="9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IN" altLang="zh-CN" dirty="0">
                <a:solidFill>
                  <a:prstClr val="white"/>
                </a:solidFill>
              </a:rPr>
              <a:t>SCI JOURNAL PUBLICATIONS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23B9B-96ED-4434-AE2A-3A34B1924F36}" type="slidenum">
              <a:rPr kumimoji="0" lang="ar-SA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Verdana" panose="020B0604030504040204"/>
                <a:ea typeface="+mn-ea"/>
                <a:cs typeface="Tahoma" panose="020B0604030504040204" pitchFamily="34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784" y="0"/>
            <a:ext cx="89312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Conference Publications</a:t>
            </a:r>
          </a:p>
          <a:p>
            <a:pPr algn="ctr"/>
            <a:endParaRPr lang="en-US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tencil" pitchFamily="82" charset="0"/>
              <a:cs typeface="Times New Roman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72955" y="5754414"/>
            <a:ext cx="8529851" cy="100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 defTabSz="801688">
              <a:spcBef>
                <a:spcPct val="20000"/>
              </a:spcBef>
            </a:pPr>
            <a:endParaRPr lang="en-US" sz="12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170185682"/>
              </p:ext>
            </p:extLst>
          </p:nvPr>
        </p:nvGraphicFramePr>
        <p:xfrm>
          <a:off x="1377383" y="570151"/>
          <a:ext cx="7011041" cy="609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26997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20" grpId="0" uiExpand="1">
        <p:bldSub>
          <a:bldDgm bld="one"/>
        </p:bldSub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D271F5-532D-4CFC-8D0D-95029D467FA5}"/>
              </a:ext>
            </a:extLst>
          </p:cNvPr>
          <p:cNvSpPr/>
          <p:nvPr/>
        </p:nvSpPr>
        <p:spPr>
          <a:xfrm>
            <a:off x="-34120" y="0"/>
            <a:ext cx="9144000" cy="6858000"/>
          </a:xfrm>
          <a:prstGeom prst="rect">
            <a:avLst/>
          </a:pr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E84B75-67C4-435E-84F5-8A40A4BA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98" b="97205" l="8596" r="95702">
                        <a14:foregroundMark x1="43553" y1="8540" x2="24785" y2="19255"/>
                        <a14:foregroundMark x1="27937" y1="13665" x2="22923" y2="20652"/>
                        <a14:foregroundMark x1="24928" y1="14596" x2="17479" y2="23292"/>
                        <a14:foregroundMark x1="23926" y1="24689" x2="17479" y2="38665"/>
                        <a14:foregroundMark x1="14183" y1="50000" x2="14183" y2="50000"/>
                        <a14:foregroundMark x1="14183" y1="50776" x2="14613" y2="51863"/>
                        <a14:foregroundMark x1="14327" y1="59627" x2="19198" y2="72826"/>
                        <a14:foregroundMark x1="18768" y1="59161" x2="27507" y2="74534"/>
                        <a14:foregroundMark x1="20344" y1="74845" x2="27794" y2="82143"/>
                        <a14:foregroundMark x1="45702" y1="9006" x2="52292" y2="8230"/>
                        <a14:foregroundMark x1="46132" y1="12267" x2="53582" y2="11646"/>
                        <a14:foregroundMark x1="53582" y1="11646" x2="53725" y2="11646"/>
                        <a14:foregroundMark x1="54728" y1="4969" x2="59599" y2="8385"/>
                        <a14:foregroundMark x1="73209" y1="12267" x2="79799" y2="21894"/>
                        <a14:foregroundMark x1="86819" y1="59783" x2="85387" y2="67702"/>
                        <a14:foregroundMark x1="85387" y1="67702" x2="80372" y2="74379"/>
                        <a14:foregroundMark x1="80372" y1="74379" x2="60172" y2="85714"/>
                        <a14:foregroundMark x1="60172" y1="85714" x2="44699" y2="87578"/>
                        <a14:foregroundMark x1="44699" y1="87578" x2="37249" y2="86646"/>
                        <a14:foregroundMark x1="37249" y1="86646" x2="30659" y2="83385"/>
                        <a14:foregroundMark x1="30659" y1="83385" x2="21347" y2="68634"/>
                        <a14:foregroundMark x1="21347" y1="68634" x2="17765" y2="54503"/>
                        <a14:foregroundMark x1="92550" y1="63509" x2="83381" y2="77174"/>
                        <a14:foregroundMark x1="83381" y1="77174" x2="71777" y2="86801"/>
                        <a14:foregroundMark x1="71777" y1="86801" x2="66762" y2="88043"/>
                        <a14:foregroundMark x1="85673" y1="78106" x2="73782" y2="89752"/>
                        <a14:foregroundMark x1="73782" y1="89752" x2="60029" y2="96429"/>
                        <a14:foregroundMark x1="60029" y1="96429" x2="44699" y2="98292"/>
                        <a14:foregroundMark x1="44699" y1="98292" x2="37106" y2="95963"/>
                        <a14:foregroundMark x1="37106" y1="95963" x2="20201" y2="78571"/>
                        <a14:foregroundMark x1="20201" y1="78571" x2="10888" y2="62733"/>
                        <a14:foregroundMark x1="10888" y1="62733" x2="8596" y2="52174"/>
                        <a14:foregroundMark x1="11318" y1="47981" x2="12034" y2="47981"/>
                        <a14:foregroundMark x1="10602" y1="49534" x2="12034" y2="50155"/>
                        <a14:foregroundMark x1="15473" y1="49224" x2="15616" y2="50155"/>
                        <a14:foregroundMark x1="41261" y1="95963" x2="48424" y2="97671"/>
                        <a14:foregroundMark x1="48424" y1="97671" x2="55731" y2="97205"/>
                        <a14:foregroundMark x1="55731" y1="97205" x2="56017" y2="97205"/>
                        <a14:foregroundMark x1="47851" y1="90373" x2="48854" y2="90528"/>
                        <a14:foregroundMark x1="50000" y1="92236" x2="49427" y2="93012"/>
                        <a14:foregroundMark x1="54011" y1="91304" x2="54155" y2="90994"/>
                        <a14:foregroundMark x1="55874" y1="92236" x2="55874" y2="93478"/>
                        <a14:foregroundMark x1="60602" y1="94255" x2="60602" y2="94255"/>
                        <a14:foregroundMark x1="59599" y1="93168" x2="59599" y2="93012"/>
                        <a14:foregroundMark x1="59599" y1="92236" x2="59599" y2="92236"/>
                        <a14:foregroundMark x1="60029" y1="92391" x2="60458" y2="92547"/>
                        <a14:foregroundMark x1="44556" y1="90528" x2="43553" y2="91770"/>
                        <a14:foregroundMark x1="21777" y1="25466" x2="21203" y2="27019"/>
                        <a14:foregroundMark x1="49570" y1="1398" x2="52436" y2="1708"/>
                        <a14:foregroundMark x1="91977" y1="33540" x2="93983" y2="44410"/>
                        <a14:foregroundMark x1="90258" y1="48292" x2="90688" y2="49224"/>
                        <a14:foregroundMark x1="86390" y1="50776" x2="86676" y2="51708"/>
                        <a14:foregroundMark x1="87249" y1="52795" x2="88395" y2="52795"/>
                        <a14:foregroundMark x1="82521" y1="29348" x2="83668" y2="28261"/>
                        <a14:foregroundMark x1="62464" y1="11180" x2="62464" y2="10404"/>
                        <a14:foregroundMark x1="63037" y1="9938" x2="63610" y2="8540"/>
                        <a14:foregroundMark x1="96705" y1="49068" x2="95702" y2="56832"/>
                        <a14:foregroundMark x1="95702" y1="56832" x2="94269" y2="59938"/>
                        <a14:foregroundMark x1="23926" y1="40373" x2="27507" y2="33075"/>
                        <a14:foregroundMark x1="27507" y1="33075" x2="33524" y2="27174"/>
                        <a14:foregroundMark x1="33524" y1="27174" x2="48281" y2="21584"/>
                        <a14:foregroundMark x1="48281" y1="21584" x2="55444" y2="21273"/>
                        <a14:foregroundMark x1="55444" y1="21273" x2="69054" y2="28727"/>
                        <a14:foregroundMark x1="69054" y1="28727" x2="73782" y2="35404"/>
                        <a14:foregroundMark x1="73782" y1="35404" x2="76791" y2="52019"/>
                        <a14:foregroundMark x1="76791" y1="52019" x2="73926" y2="68478"/>
                        <a14:foregroundMark x1="73926" y1="68478" x2="68052" y2="74379"/>
                        <a14:foregroundMark x1="68052" y1="74379" x2="52292" y2="79193"/>
                        <a14:foregroundMark x1="52292" y1="79193" x2="44413" y2="78727"/>
                        <a14:foregroundMark x1="44413" y1="78727" x2="30086" y2="68634"/>
                        <a14:foregroundMark x1="30086" y1="68634" x2="24642" y2="61025"/>
                        <a14:foregroundMark x1="24642" y1="61025" x2="22350" y2="52795"/>
                        <a14:foregroundMark x1="22350" y1="52795" x2="23066" y2="43323"/>
                        <a14:foregroundMark x1="23066" y1="43323" x2="24355" y2="39596"/>
                        <a14:foregroundMark x1="66189" y1="11335" x2="65186" y2="12578"/>
                        <a14:foregroundMark x1="40401" y1="40683" x2="41547" y2="32764"/>
                        <a14:foregroundMark x1="41547" y1="32764" x2="47994" y2="35714"/>
                        <a14:foregroundMark x1="60315" y1="36180" x2="67622" y2="36957"/>
                        <a14:foregroundMark x1="67622" y1="36957" x2="67192" y2="39907"/>
                        <a14:foregroundMark x1="40115" y1="58075" x2="45272" y2="63975"/>
                        <a14:foregroundMark x1="45272" y1="63975" x2="45559" y2="63665"/>
                        <a14:foregroundMark x1="66476" y1="59472" x2="64613" y2="67236"/>
                        <a14:foregroundMark x1="64613" y1="67236" x2="63324" y2="65994"/>
                        <a14:foregroundMark x1="57450" y1="68789" x2="59456" y2="69565"/>
                        <a14:foregroundMark x1="69484" y1="58540" x2="70774" y2="67081"/>
                        <a14:foregroundMark x1="70774" y1="67081" x2="64183" y2="70963"/>
                        <a14:foregroundMark x1="64183" y1="70963" x2="57020" y2="68944"/>
                        <a14:foregroundMark x1="57020" y1="68944" x2="54728" y2="67236"/>
                        <a14:foregroundMark x1="51289" y1="63199" x2="36963" y2="44565"/>
                        <a14:foregroundMark x1="36963" y1="44565" x2="35817" y2="36335"/>
                        <a14:foregroundMark x1="35817" y1="36335" x2="40544" y2="30124"/>
                        <a14:foregroundMark x1="40544" y1="30124" x2="47851" y2="31211"/>
                        <a14:foregroundMark x1="47851" y1="31211" x2="60029" y2="43012"/>
                        <a14:foregroundMark x1="54298" y1="43634" x2="49284" y2="51553"/>
                        <a14:foregroundMark x1="49284" y1="51553" x2="51576" y2="59006"/>
                        <a14:foregroundMark x1="51576" y1="59006" x2="58739" y2="58230"/>
                        <a14:foregroundMark x1="58739" y1="58230" x2="60888" y2="50466"/>
                        <a14:foregroundMark x1="60888" y1="50466" x2="55731" y2="44099"/>
                        <a14:foregroundMark x1="55731" y1="44099" x2="52722" y2="44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553" y="570151"/>
            <a:ext cx="965865" cy="89114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C80FBE4-BDC7-45E2-A677-B011D0CEC245}"/>
              </a:ext>
            </a:extLst>
          </p:cNvPr>
          <p:cNvSpPr/>
          <p:nvPr/>
        </p:nvSpPr>
        <p:spPr>
          <a:xfrm>
            <a:off x="1294183" y="0"/>
            <a:ext cx="784981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0000"/>
                </a:schemeClr>
              </a:gs>
              <a:gs pos="58000">
                <a:schemeClr val="bg1">
                  <a:alpha val="90000"/>
                </a:schemeClr>
              </a:gs>
              <a:gs pos="32000">
                <a:schemeClr val="bg1">
                  <a:alpha val="70000"/>
                </a:schemeClr>
              </a:gs>
              <a:gs pos="79000">
                <a:schemeClr val="bg1">
                  <a:alpha val="9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IN" altLang="zh-CN" dirty="0">
                <a:solidFill>
                  <a:prstClr val="white"/>
                </a:solidFill>
              </a:rPr>
              <a:t>SCI JOURNAL PUBLICATIONS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23B9B-96ED-4434-AE2A-3A34B1924F36}" type="slidenum">
              <a:rPr kumimoji="0" lang="ar-SA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Verdana" panose="020B0604030504040204"/>
                <a:ea typeface="+mn-ea"/>
                <a:cs typeface="Tahoma" panose="020B0604030504040204" pitchFamily="34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784" y="0"/>
            <a:ext cx="89312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Conference Publications</a:t>
            </a:r>
          </a:p>
          <a:p>
            <a:pPr algn="ctr"/>
            <a:endParaRPr lang="en-US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tencil" pitchFamily="82" charset="0"/>
              <a:cs typeface="Times New Roman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72955" y="5754414"/>
            <a:ext cx="8529851" cy="100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 defTabSz="801688">
              <a:spcBef>
                <a:spcPct val="20000"/>
              </a:spcBef>
            </a:pPr>
            <a:endParaRPr lang="en-US" sz="12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792140809"/>
              </p:ext>
            </p:extLst>
          </p:nvPr>
        </p:nvGraphicFramePr>
        <p:xfrm>
          <a:off x="1377383" y="570151"/>
          <a:ext cx="7011041" cy="609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40847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>
                                            <p:graphicEl>
                                              <a:dgm id="{C85E77AF-8B16-40F2-BE3F-4816EB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>
                                            <p:graphicEl>
                                              <a:dgm id="{5AEB2324-3EA6-4C91-ABC6-5904140A9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">
                                            <p:graphicEl>
                                              <a:dgm id="{8DD8E0D2-9655-4C5D-9027-F6A6B21E93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>
                                            <p:graphicEl>
                                              <a:dgm id="{15DA1C16-C299-4B32-9C51-126C401823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>
                                            <p:graphicEl>
                                              <a:dgm id="{C7B645FE-1241-4510-804F-02B89FDC1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">
                                            <p:graphicEl>
                                              <a:dgm id="{26EFBD3D-86C1-4761-8789-05B2902AB6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">
                                            <p:graphicEl>
                                              <a:dgm id="{0AFA5E7C-7D2F-4BBD-93BD-7D64EAEF9F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">
                                            <p:graphicEl>
                                              <a:dgm id="{E881FE95-9C24-4BF8-87A9-A8C467789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>
                                            <p:graphicEl>
                                              <a:dgm id="{83880FCF-CBC2-4136-8814-C46F89C92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">
                                            <p:graphicEl>
                                              <a:dgm id="{584E369C-A0CF-4467-B5FA-322339247B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>
                                            <p:graphicEl>
                                              <a:dgm id="{1436A15F-EB19-4CEA-A01B-78DFB83B0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">
                                            <p:graphicEl>
                                              <a:dgm id="{7B7BAC6F-E541-4769-91A3-72C7AEEE9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0">
                                            <p:graphicEl>
                                              <a:dgm id="{6091DF0A-04A0-44E4-9BC2-40A074167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0">
                                            <p:graphicEl>
                                              <a:dgm id="{DECBADBA-413E-4100-BE29-99C1698583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0">
                                            <p:graphicEl>
                                              <a:dgm id="{38D7F347-C1C6-424D-82A5-8C6097A36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0">
                                            <p:graphicEl>
                                              <a:dgm id="{6B30D666-1217-4986-8DB5-6BB261747B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0">
                                            <p:graphicEl>
                                              <a:dgm id="{CD24D5AA-1423-4CB7-BE3B-17891EFF4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0">
                                            <p:graphicEl>
                                              <a:dgm id="{3213ED36-B790-4F9A-97AF-2D14564DEA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20" grpId="0" uiExpand="1">
        <p:bldSub>
          <a:bldDgm bld="one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1D271F5-532D-4CFC-8D0D-95029D467FA5}"/>
              </a:ext>
            </a:extLst>
          </p:cNvPr>
          <p:cNvSpPr/>
          <p:nvPr/>
        </p:nvSpPr>
        <p:spPr>
          <a:xfrm>
            <a:off x="-34120" y="0"/>
            <a:ext cx="9144000" cy="6858000"/>
          </a:xfrm>
          <a:prstGeom prst="rect">
            <a:avLst/>
          </a:pr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E84B75-67C4-435E-84F5-8A40A4BA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98" b="97205" l="8596" r="95702">
                        <a14:foregroundMark x1="43553" y1="8540" x2="24785" y2="19255"/>
                        <a14:foregroundMark x1="27937" y1="13665" x2="22923" y2="20652"/>
                        <a14:foregroundMark x1="24928" y1="14596" x2="17479" y2="23292"/>
                        <a14:foregroundMark x1="23926" y1="24689" x2="17479" y2="38665"/>
                        <a14:foregroundMark x1="14183" y1="50000" x2="14183" y2="50000"/>
                        <a14:foregroundMark x1="14183" y1="50776" x2="14613" y2="51863"/>
                        <a14:foregroundMark x1="14327" y1="59627" x2="19198" y2="72826"/>
                        <a14:foregroundMark x1="18768" y1="59161" x2="27507" y2="74534"/>
                        <a14:foregroundMark x1="20344" y1="74845" x2="27794" y2="82143"/>
                        <a14:foregroundMark x1="45702" y1="9006" x2="52292" y2="8230"/>
                        <a14:foregroundMark x1="46132" y1="12267" x2="53582" y2="11646"/>
                        <a14:foregroundMark x1="53582" y1="11646" x2="53725" y2="11646"/>
                        <a14:foregroundMark x1="54728" y1="4969" x2="59599" y2="8385"/>
                        <a14:foregroundMark x1="73209" y1="12267" x2="79799" y2="21894"/>
                        <a14:foregroundMark x1="86819" y1="59783" x2="85387" y2="67702"/>
                        <a14:foregroundMark x1="85387" y1="67702" x2="80372" y2="74379"/>
                        <a14:foregroundMark x1="80372" y1="74379" x2="60172" y2="85714"/>
                        <a14:foregroundMark x1="60172" y1="85714" x2="44699" y2="87578"/>
                        <a14:foregroundMark x1="44699" y1="87578" x2="37249" y2="86646"/>
                        <a14:foregroundMark x1="37249" y1="86646" x2="30659" y2="83385"/>
                        <a14:foregroundMark x1="30659" y1="83385" x2="21347" y2="68634"/>
                        <a14:foregroundMark x1="21347" y1="68634" x2="17765" y2="54503"/>
                        <a14:foregroundMark x1="92550" y1="63509" x2="83381" y2="77174"/>
                        <a14:foregroundMark x1="83381" y1="77174" x2="71777" y2="86801"/>
                        <a14:foregroundMark x1="71777" y1="86801" x2="66762" y2="88043"/>
                        <a14:foregroundMark x1="85673" y1="78106" x2="73782" y2="89752"/>
                        <a14:foregroundMark x1="73782" y1="89752" x2="60029" y2="96429"/>
                        <a14:foregroundMark x1="60029" y1="96429" x2="44699" y2="98292"/>
                        <a14:foregroundMark x1="44699" y1="98292" x2="37106" y2="95963"/>
                        <a14:foregroundMark x1="37106" y1="95963" x2="20201" y2="78571"/>
                        <a14:foregroundMark x1="20201" y1="78571" x2="10888" y2="62733"/>
                        <a14:foregroundMark x1="10888" y1="62733" x2="8596" y2="52174"/>
                        <a14:foregroundMark x1="11318" y1="47981" x2="12034" y2="47981"/>
                        <a14:foregroundMark x1="10602" y1="49534" x2="12034" y2="50155"/>
                        <a14:foregroundMark x1="15473" y1="49224" x2="15616" y2="50155"/>
                        <a14:foregroundMark x1="41261" y1="95963" x2="48424" y2="97671"/>
                        <a14:foregroundMark x1="48424" y1="97671" x2="55731" y2="97205"/>
                        <a14:foregroundMark x1="55731" y1="97205" x2="56017" y2="97205"/>
                        <a14:foregroundMark x1="47851" y1="90373" x2="48854" y2="90528"/>
                        <a14:foregroundMark x1="50000" y1="92236" x2="49427" y2="93012"/>
                        <a14:foregroundMark x1="54011" y1="91304" x2="54155" y2="90994"/>
                        <a14:foregroundMark x1="55874" y1="92236" x2="55874" y2="93478"/>
                        <a14:foregroundMark x1="60602" y1="94255" x2="60602" y2="94255"/>
                        <a14:foregroundMark x1="59599" y1="93168" x2="59599" y2="93012"/>
                        <a14:foregroundMark x1="59599" y1="92236" x2="59599" y2="92236"/>
                        <a14:foregroundMark x1="60029" y1="92391" x2="60458" y2="92547"/>
                        <a14:foregroundMark x1="44556" y1="90528" x2="43553" y2="91770"/>
                        <a14:foregroundMark x1="21777" y1="25466" x2="21203" y2="27019"/>
                        <a14:foregroundMark x1="49570" y1="1398" x2="52436" y2="1708"/>
                        <a14:foregroundMark x1="91977" y1="33540" x2="93983" y2="44410"/>
                        <a14:foregroundMark x1="90258" y1="48292" x2="90688" y2="49224"/>
                        <a14:foregroundMark x1="86390" y1="50776" x2="86676" y2="51708"/>
                        <a14:foregroundMark x1="87249" y1="52795" x2="88395" y2="52795"/>
                        <a14:foregroundMark x1="82521" y1="29348" x2="83668" y2="28261"/>
                        <a14:foregroundMark x1="62464" y1="11180" x2="62464" y2="10404"/>
                        <a14:foregroundMark x1="63037" y1="9938" x2="63610" y2="8540"/>
                        <a14:foregroundMark x1="96705" y1="49068" x2="95702" y2="56832"/>
                        <a14:foregroundMark x1="95702" y1="56832" x2="94269" y2="59938"/>
                        <a14:foregroundMark x1="23926" y1="40373" x2="27507" y2="33075"/>
                        <a14:foregroundMark x1="27507" y1="33075" x2="33524" y2="27174"/>
                        <a14:foregroundMark x1="33524" y1="27174" x2="48281" y2="21584"/>
                        <a14:foregroundMark x1="48281" y1="21584" x2="55444" y2="21273"/>
                        <a14:foregroundMark x1="55444" y1="21273" x2="69054" y2="28727"/>
                        <a14:foregroundMark x1="69054" y1="28727" x2="73782" y2="35404"/>
                        <a14:foregroundMark x1="73782" y1="35404" x2="76791" y2="52019"/>
                        <a14:foregroundMark x1="76791" y1="52019" x2="73926" y2="68478"/>
                        <a14:foregroundMark x1="73926" y1="68478" x2="68052" y2="74379"/>
                        <a14:foregroundMark x1="68052" y1="74379" x2="52292" y2="79193"/>
                        <a14:foregroundMark x1="52292" y1="79193" x2="44413" y2="78727"/>
                        <a14:foregroundMark x1="44413" y1="78727" x2="30086" y2="68634"/>
                        <a14:foregroundMark x1="30086" y1="68634" x2="24642" y2="61025"/>
                        <a14:foregroundMark x1="24642" y1="61025" x2="22350" y2="52795"/>
                        <a14:foregroundMark x1="22350" y1="52795" x2="23066" y2="43323"/>
                        <a14:foregroundMark x1="23066" y1="43323" x2="24355" y2="39596"/>
                        <a14:foregroundMark x1="66189" y1="11335" x2="65186" y2="12578"/>
                        <a14:foregroundMark x1="40401" y1="40683" x2="41547" y2="32764"/>
                        <a14:foregroundMark x1="41547" y1="32764" x2="47994" y2="35714"/>
                        <a14:foregroundMark x1="60315" y1="36180" x2="67622" y2="36957"/>
                        <a14:foregroundMark x1="67622" y1="36957" x2="67192" y2="39907"/>
                        <a14:foregroundMark x1="40115" y1="58075" x2="45272" y2="63975"/>
                        <a14:foregroundMark x1="45272" y1="63975" x2="45559" y2="63665"/>
                        <a14:foregroundMark x1="66476" y1="59472" x2="64613" y2="67236"/>
                        <a14:foregroundMark x1="64613" y1="67236" x2="63324" y2="65994"/>
                        <a14:foregroundMark x1="57450" y1="68789" x2="59456" y2="69565"/>
                        <a14:foregroundMark x1="69484" y1="58540" x2="70774" y2="67081"/>
                        <a14:foregroundMark x1="70774" y1="67081" x2="64183" y2="70963"/>
                        <a14:foregroundMark x1="64183" y1="70963" x2="57020" y2="68944"/>
                        <a14:foregroundMark x1="57020" y1="68944" x2="54728" y2="67236"/>
                        <a14:foregroundMark x1="51289" y1="63199" x2="36963" y2="44565"/>
                        <a14:foregroundMark x1="36963" y1="44565" x2="35817" y2="36335"/>
                        <a14:foregroundMark x1="35817" y1="36335" x2="40544" y2="30124"/>
                        <a14:foregroundMark x1="40544" y1="30124" x2="47851" y2="31211"/>
                        <a14:foregroundMark x1="47851" y1="31211" x2="60029" y2="43012"/>
                        <a14:foregroundMark x1="54298" y1="43634" x2="49284" y2="51553"/>
                        <a14:foregroundMark x1="49284" y1="51553" x2="51576" y2="59006"/>
                        <a14:foregroundMark x1="51576" y1="59006" x2="58739" y2="58230"/>
                        <a14:foregroundMark x1="58739" y1="58230" x2="60888" y2="50466"/>
                        <a14:foregroundMark x1="60888" y1="50466" x2="55731" y2="44099"/>
                        <a14:foregroundMark x1="55731" y1="44099" x2="52722" y2="44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553" y="570151"/>
            <a:ext cx="965865" cy="89114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6C80FBE4-BDC7-45E2-A677-B011D0CEC245}"/>
              </a:ext>
            </a:extLst>
          </p:cNvPr>
          <p:cNvSpPr/>
          <p:nvPr/>
        </p:nvSpPr>
        <p:spPr>
          <a:xfrm>
            <a:off x="1294183" y="0"/>
            <a:ext cx="7849815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40000"/>
                </a:schemeClr>
              </a:gs>
              <a:gs pos="58000">
                <a:schemeClr val="bg1">
                  <a:alpha val="90000"/>
                </a:schemeClr>
              </a:gs>
              <a:gs pos="32000">
                <a:schemeClr val="bg1">
                  <a:alpha val="70000"/>
                </a:schemeClr>
              </a:gs>
              <a:gs pos="79000">
                <a:schemeClr val="bg1">
                  <a:alpha val="95000"/>
                </a:schemeClr>
              </a:gs>
              <a:gs pos="10000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n-IN" altLang="zh-CN" dirty="0">
                <a:solidFill>
                  <a:prstClr val="white"/>
                </a:solidFill>
              </a:rPr>
              <a:t>SCI JOURNAL PUBLICATIONS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D23B9B-96ED-4434-AE2A-3A34B1924F36}" type="slidenum">
              <a:rPr kumimoji="0" lang="ar-SA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Verdana" panose="020B0604030504040204"/>
                <a:ea typeface="+mn-ea"/>
                <a:cs typeface="Tahoma" panose="020B0604030504040204" pitchFamily="34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Verdana" panose="020B060403050404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2784" y="0"/>
            <a:ext cx="89312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Stencil" pitchFamily="82" charset="0"/>
                <a:cs typeface="Times New Roman" pitchFamily="18" charset="0"/>
              </a:rPr>
              <a:t>Conference Publications</a:t>
            </a:r>
          </a:p>
          <a:p>
            <a:pPr algn="ctr"/>
            <a:endParaRPr lang="en-US" sz="36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Stencil" pitchFamily="82" charset="0"/>
              <a:cs typeface="Times New Roman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72955" y="5754414"/>
            <a:ext cx="8529851" cy="100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just" defTabSz="801688">
              <a:spcBef>
                <a:spcPct val="20000"/>
              </a:spcBef>
            </a:pPr>
            <a:endParaRPr lang="en-US" sz="1200" b="1" dirty="0">
              <a:solidFill>
                <a:srgbClr val="FFFF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4063768058"/>
              </p:ext>
            </p:extLst>
          </p:nvPr>
        </p:nvGraphicFramePr>
        <p:xfrm>
          <a:off x="1377383" y="570151"/>
          <a:ext cx="7011041" cy="609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090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>
                                            <p:graphicEl>
                                              <a:dgm id="{6824860A-F6F5-4F71-A114-9D56CD8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>
                                            <p:graphicEl>
                                              <a:dgm id="{8C019D2C-1D09-4371-8630-366114C442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>
                                            <p:graphicEl>
                                              <a:dgm id="{21CABFBB-6412-43B3-BDB3-607E35EA6B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graphicEl>
                                              <a:dgm id="{C828A052-B61B-4D97-AF0D-BC40C0A9E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>
                                            <p:graphicEl>
                                              <a:dgm id="{40024F28-AA9D-451F-96E6-EFE885981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graphicEl>
                                              <a:dgm id="{742D14DB-62D0-4D81-92BA-F2678BA07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>
                                            <p:graphicEl>
                                              <a:dgm id="{0F32D753-69F5-4A5B-8819-72CCE94F58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>
                                            <p:graphicEl>
                                              <a:dgm id="{B9712939-69F4-4676-9CC9-217121700E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>
                                            <p:graphicEl>
                                              <a:dgm id="{0E7CEC42-14B8-4F64-B4B3-9595A3969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Graphic spid="20" grpId="0" uiExpand="1">
        <p:bldSub>
          <a:bldDgm bld="one"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0" name="TextBox 19"/>
          <p:cNvSpPr txBox="1"/>
          <p:nvPr/>
        </p:nvSpPr>
        <p:spPr>
          <a:xfrm>
            <a:off x="323528" y="214819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50670"/>
                </a:solidFill>
                <a:latin typeface="Areal round"/>
                <a:cs typeface="Arial" pitchFamily="34" charset="0"/>
              </a:rPr>
              <a:t>Acknowledgement</a:t>
            </a:r>
            <a:endParaRPr lang="zh-CN" altLang="en-US" sz="3200" b="1" dirty="0">
              <a:solidFill>
                <a:srgbClr val="150670"/>
              </a:solidFill>
              <a:latin typeface="Areal round"/>
              <a:cs typeface="Arial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52438" y="270483"/>
            <a:ext cx="8229600" cy="359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929177" y="1363796"/>
            <a:ext cx="4054010" cy="3795568"/>
            <a:chOff x="3049607" y="-634436"/>
            <a:chExt cx="8484126" cy="7943267"/>
          </a:xfrm>
        </p:grpSpPr>
        <p:sp>
          <p:nvSpPr>
            <p:cNvPr id="24" name="Freeform 4"/>
            <p:cNvSpPr>
              <a:spLocks/>
            </p:cNvSpPr>
            <p:nvPr/>
          </p:nvSpPr>
          <p:spPr bwMode="gray">
            <a:xfrm>
              <a:off x="3055316" y="1788111"/>
              <a:ext cx="3086295" cy="4165822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sz="2500">
                <a:latin typeface="Lato Light"/>
                <a:cs typeface="Lato Light"/>
              </a:endParaRPr>
            </a:p>
          </p:txBody>
        </p:sp>
        <p:sp>
          <p:nvSpPr>
            <p:cNvPr id="25" name="Freeform 5"/>
            <p:cNvSpPr>
              <a:spLocks/>
            </p:cNvSpPr>
            <p:nvPr/>
          </p:nvSpPr>
          <p:spPr bwMode="gray">
            <a:xfrm rot="7200000">
              <a:off x="6693210" y="-626609"/>
              <a:ext cx="2910325" cy="4416247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sz="2500">
                <a:latin typeface="Lato Light"/>
                <a:cs typeface="Lato Light"/>
              </a:endParaRPr>
            </a:p>
          </p:txBody>
        </p:sp>
        <p:grpSp>
          <p:nvGrpSpPr>
            <p:cNvPr id="26" name="Group 6"/>
            <p:cNvGrpSpPr>
              <a:grpSpLocks/>
            </p:cNvGrpSpPr>
            <p:nvPr/>
          </p:nvGrpSpPr>
          <p:grpSpPr bwMode="auto">
            <a:xfrm>
              <a:off x="3261742" y="-634436"/>
              <a:ext cx="5008459" cy="4406096"/>
              <a:chOff x="1712" y="1389"/>
              <a:chExt cx="1480" cy="1302"/>
            </a:xfrm>
            <a:solidFill>
              <a:schemeClr val="accent1"/>
            </a:solidFill>
          </p:grpSpPr>
          <p:sp>
            <p:nvSpPr>
              <p:cNvPr id="39" name="AutoShape 7"/>
              <p:cNvSpPr>
                <a:spLocks noChangeArrowheads="1"/>
              </p:cNvSpPr>
              <p:nvPr/>
            </p:nvSpPr>
            <p:spPr bwMode="gray">
              <a:xfrm rot="12600000">
                <a:off x="1712" y="2311"/>
                <a:ext cx="908" cy="38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gray">
              <a:xfrm rot="7200000">
                <a:off x="1961" y="1810"/>
                <a:ext cx="948" cy="508"/>
              </a:xfrm>
              <a:custGeom>
                <a:avLst/>
                <a:gdLst>
                  <a:gd name="T0" fmla="*/ 750 w 750"/>
                  <a:gd name="T1" fmla="*/ 0 h 378"/>
                  <a:gd name="T2" fmla="*/ 0 w 750"/>
                  <a:gd name="T3" fmla="*/ 0 h 378"/>
                  <a:gd name="T4" fmla="*/ 2 w 750"/>
                  <a:gd name="T5" fmla="*/ 194 h 378"/>
                  <a:gd name="T6" fmla="*/ 28 w 750"/>
                  <a:gd name="T7" fmla="*/ 378 h 378"/>
                  <a:gd name="T8" fmla="*/ 750 w 750"/>
                  <a:gd name="T9" fmla="*/ 378 h 378"/>
                  <a:gd name="T10" fmla="*/ 750 w 750"/>
                  <a:gd name="T11" fmla="*/ 0 h 378"/>
                  <a:gd name="T12" fmla="*/ 750 w 750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ABABAB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41" name="Freeform 9"/>
              <p:cNvSpPr>
                <a:spLocks/>
              </p:cNvSpPr>
              <p:nvPr/>
            </p:nvSpPr>
            <p:spPr bwMode="gray">
              <a:xfrm rot="7200000">
                <a:off x="2637" y="1226"/>
                <a:ext cx="392" cy="718"/>
              </a:xfrm>
              <a:custGeom>
                <a:avLst/>
                <a:gdLst>
                  <a:gd name="T0" fmla="*/ 495 w 495"/>
                  <a:gd name="T1" fmla="*/ 285 h 971"/>
                  <a:gd name="T2" fmla="*/ 495 w 495"/>
                  <a:gd name="T3" fmla="*/ 971 h 971"/>
                  <a:gd name="T4" fmla="*/ 462 w 495"/>
                  <a:gd name="T5" fmla="*/ 964 h 971"/>
                  <a:gd name="T6" fmla="*/ 430 w 495"/>
                  <a:gd name="T7" fmla="*/ 953 h 971"/>
                  <a:gd name="T8" fmla="*/ 401 w 495"/>
                  <a:gd name="T9" fmla="*/ 931 h 971"/>
                  <a:gd name="T10" fmla="*/ 372 w 495"/>
                  <a:gd name="T11" fmla="*/ 898 h 971"/>
                  <a:gd name="T12" fmla="*/ 339 w 495"/>
                  <a:gd name="T13" fmla="*/ 855 h 971"/>
                  <a:gd name="T14" fmla="*/ 306 w 495"/>
                  <a:gd name="T15" fmla="*/ 801 h 971"/>
                  <a:gd name="T16" fmla="*/ 270 w 495"/>
                  <a:gd name="T17" fmla="*/ 732 h 971"/>
                  <a:gd name="T18" fmla="*/ 227 w 495"/>
                  <a:gd name="T19" fmla="*/ 648 h 971"/>
                  <a:gd name="T20" fmla="*/ 183 w 495"/>
                  <a:gd name="T21" fmla="*/ 554 h 971"/>
                  <a:gd name="T22" fmla="*/ 129 w 495"/>
                  <a:gd name="T23" fmla="*/ 438 h 971"/>
                  <a:gd name="T24" fmla="*/ 96 w 495"/>
                  <a:gd name="T25" fmla="*/ 369 h 971"/>
                  <a:gd name="T26" fmla="*/ 29 w 495"/>
                  <a:gd name="T27" fmla="*/ 211 h 971"/>
                  <a:gd name="T28" fmla="*/ 2 w 495"/>
                  <a:gd name="T29" fmla="*/ 127 h 971"/>
                  <a:gd name="T30" fmla="*/ 0 w 495"/>
                  <a:gd name="T31" fmla="*/ 60 h 971"/>
                  <a:gd name="T32" fmla="*/ 15 w 495"/>
                  <a:gd name="T33" fmla="*/ 0 h 971"/>
                  <a:gd name="T34" fmla="*/ 15 w 495"/>
                  <a:gd name="T35" fmla="*/ 43 h 971"/>
                  <a:gd name="T36" fmla="*/ 15 w 495"/>
                  <a:gd name="T37" fmla="*/ 72 h 971"/>
                  <a:gd name="T38" fmla="*/ 15 w 495"/>
                  <a:gd name="T39" fmla="*/ 99 h 971"/>
                  <a:gd name="T40" fmla="*/ 18 w 495"/>
                  <a:gd name="T41" fmla="*/ 126 h 971"/>
                  <a:gd name="T42" fmla="*/ 29 w 495"/>
                  <a:gd name="T43" fmla="*/ 162 h 971"/>
                  <a:gd name="T44" fmla="*/ 53 w 495"/>
                  <a:gd name="T45" fmla="*/ 198 h 971"/>
                  <a:gd name="T46" fmla="*/ 85 w 495"/>
                  <a:gd name="T47" fmla="*/ 231 h 971"/>
                  <a:gd name="T48" fmla="*/ 125 w 495"/>
                  <a:gd name="T49" fmla="*/ 260 h 971"/>
                  <a:gd name="T50" fmla="*/ 180 w 495"/>
                  <a:gd name="T51" fmla="*/ 278 h 971"/>
                  <a:gd name="T52" fmla="*/ 245 w 495"/>
                  <a:gd name="T53" fmla="*/ 282 h 971"/>
                  <a:gd name="T54" fmla="*/ 495 w 495"/>
                  <a:gd name="T55" fmla="*/ 28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ABABAB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</p:grpSp>
        <p:sp>
          <p:nvSpPr>
            <p:cNvPr id="27" name="Freeform 26"/>
            <p:cNvSpPr>
              <a:spLocks/>
            </p:cNvSpPr>
            <p:nvPr/>
          </p:nvSpPr>
          <p:spPr bwMode="gray">
            <a:xfrm rot="14400000">
              <a:off x="6936870" y="3394493"/>
              <a:ext cx="2910325" cy="4416247"/>
            </a:xfrm>
            <a:custGeom>
              <a:avLst/>
              <a:gdLst>
                <a:gd name="T0" fmla="*/ 1233 w 1233"/>
                <a:gd name="T1" fmla="*/ 343 h 1764"/>
                <a:gd name="T2" fmla="*/ 413 w 1233"/>
                <a:gd name="T3" fmla="*/ 1764 h 1764"/>
                <a:gd name="T4" fmla="*/ 0 w 1233"/>
                <a:gd name="T5" fmla="*/ 1226 h 1764"/>
                <a:gd name="T6" fmla="*/ 6 w 1233"/>
                <a:gd name="T7" fmla="*/ 1098 h 1764"/>
                <a:gd name="T8" fmla="*/ 638 w 1233"/>
                <a:gd name="T9" fmla="*/ 0 h 1764"/>
                <a:gd name="T10" fmla="*/ 1233 w 1233"/>
                <a:gd name="T11" fmla="*/ 343 h 1764"/>
                <a:gd name="T12" fmla="*/ 1233 w 1233"/>
                <a:gd name="T13" fmla="*/ 343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3" h="1764">
                  <a:moveTo>
                    <a:pt x="1233" y="343"/>
                  </a:moveTo>
                  <a:lnTo>
                    <a:pt x="413" y="1764"/>
                  </a:lnTo>
                  <a:lnTo>
                    <a:pt x="0" y="1226"/>
                  </a:lnTo>
                  <a:lnTo>
                    <a:pt x="6" y="1098"/>
                  </a:lnTo>
                  <a:lnTo>
                    <a:pt x="638" y="0"/>
                  </a:lnTo>
                  <a:lnTo>
                    <a:pt x="1233" y="343"/>
                  </a:lnTo>
                  <a:lnTo>
                    <a:pt x="1233" y="343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id-ID" sz="2500">
                <a:latin typeface="Lato Light"/>
                <a:cs typeface="Lato Light"/>
              </a:endParaRPr>
            </a:p>
          </p:txBody>
        </p:sp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7147944" y="1402789"/>
              <a:ext cx="4385789" cy="4673438"/>
              <a:chOff x="2854" y="1996"/>
              <a:chExt cx="1296" cy="1381"/>
            </a:xfrm>
            <a:solidFill>
              <a:schemeClr val="accent3"/>
            </a:solidFill>
          </p:grpSpPr>
          <p:sp>
            <p:nvSpPr>
              <p:cNvPr id="36" name="AutoShape 12"/>
              <p:cNvSpPr>
                <a:spLocks noChangeArrowheads="1"/>
              </p:cNvSpPr>
              <p:nvPr/>
            </p:nvSpPr>
            <p:spPr bwMode="gray">
              <a:xfrm rot="19800000">
                <a:off x="2854" y="1996"/>
                <a:ext cx="906" cy="380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37" name="Freeform 13"/>
              <p:cNvSpPr>
                <a:spLocks/>
              </p:cNvSpPr>
              <p:nvPr/>
            </p:nvSpPr>
            <p:spPr bwMode="gray">
              <a:xfrm rot="14400000">
                <a:off x="3102" y="2371"/>
                <a:ext cx="948" cy="507"/>
              </a:xfrm>
              <a:custGeom>
                <a:avLst/>
                <a:gdLst>
                  <a:gd name="T0" fmla="*/ 750 w 750"/>
                  <a:gd name="T1" fmla="*/ 0 h 378"/>
                  <a:gd name="T2" fmla="*/ 0 w 750"/>
                  <a:gd name="T3" fmla="*/ 0 h 378"/>
                  <a:gd name="T4" fmla="*/ 2 w 750"/>
                  <a:gd name="T5" fmla="*/ 194 h 378"/>
                  <a:gd name="T6" fmla="*/ 28 w 750"/>
                  <a:gd name="T7" fmla="*/ 378 h 378"/>
                  <a:gd name="T8" fmla="*/ 750 w 750"/>
                  <a:gd name="T9" fmla="*/ 378 h 378"/>
                  <a:gd name="T10" fmla="*/ 750 w 750"/>
                  <a:gd name="T11" fmla="*/ 0 h 378"/>
                  <a:gd name="T12" fmla="*/ 750 w 750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lnTo>
                      <a:pt x="7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ABABAB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38" name="Freeform 14"/>
              <p:cNvSpPr>
                <a:spLocks/>
              </p:cNvSpPr>
              <p:nvPr/>
            </p:nvSpPr>
            <p:spPr bwMode="gray">
              <a:xfrm rot="14400000">
                <a:off x="3618" y="2845"/>
                <a:ext cx="346" cy="718"/>
              </a:xfrm>
              <a:custGeom>
                <a:avLst/>
                <a:gdLst>
                  <a:gd name="T0" fmla="*/ 495 w 495"/>
                  <a:gd name="T1" fmla="*/ 285 h 971"/>
                  <a:gd name="T2" fmla="*/ 495 w 495"/>
                  <a:gd name="T3" fmla="*/ 971 h 971"/>
                  <a:gd name="T4" fmla="*/ 462 w 495"/>
                  <a:gd name="T5" fmla="*/ 964 h 971"/>
                  <a:gd name="T6" fmla="*/ 430 w 495"/>
                  <a:gd name="T7" fmla="*/ 953 h 971"/>
                  <a:gd name="T8" fmla="*/ 401 w 495"/>
                  <a:gd name="T9" fmla="*/ 931 h 971"/>
                  <a:gd name="T10" fmla="*/ 372 w 495"/>
                  <a:gd name="T11" fmla="*/ 898 h 971"/>
                  <a:gd name="T12" fmla="*/ 339 w 495"/>
                  <a:gd name="T13" fmla="*/ 855 h 971"/>
                  <a:gd name="T14" fmla="*/ 306 w 495"/>
                  <a:gd name="T15" fmla="*/ 801 h 971"/>
                  <a:gd name="T16" fmla="*/ 270 w 495"/>
                  <a:gd name="T17" fmla="*/ 732 h 971"/>
                  <a:gd name="T18" fmla="*/ 227 w 495"/>
                  <a:gd name="T19" fmla="*/ 648 h 971"/>
                  <a:gd name="T20" fmla="*/ 183 w 495"/>
                  <a:gd name="T21" fmla="*/ 554 h 971"/>
                  <a:gd name="T22" fmla="*/ 129 w 495"/>
                  <a:gd name="T23" fmla="*/ 438 h 971"/>
                  <a:gd name="T24" fmla="*/ 96 w 495"/>
                  <a:gd name="T25" fmla="*/ 369 h 971"/>
                  <a:gd name="T26" fmla="*/ 29 w 495"/>
                  <a:gd name="T27" fmla="*/ 211 h 971"/>
                  <a:gd name="T28" fmla="*/ 2 w 495"/>
                  <a:gd name="T29" fmla="*/ 127 h 971"/>
                  <a:gd name="T30" fmla="*/ 0 w 495"/>
                  <a:gd name="T31" fmla="*/ 60 h 971"/>
                  <a:gd name="T32" fmla="*/ 15 w 495"/>
                  <a:gd name="T33" fmla="*/ 0 h 971"/>
                  <a:gd name="T34" fmla="*/ 15 w 495"/>
                  <a:gd name="T35" fmla="*/ 43 h 971"/>
                  <a:gd name="T36" fmla="*/ 15 w 495"/>
                  <a:gd name="T37" fmla="*/ 72 h 971"/>
                  <a:gd name="T38" fmla="*/ 15 w 495"/>
                  <a:gd name="T39" fmla="*/ 99 h 971"/>
                  <a:gd name="T40" fmla="*/ 18 w 495"/>
                  <a:gd name="T41" fmla="*/ 126 h 971"/>
                  <a:gd name="T42" fmla="*/ 29 w 495"/>
                  <a:gd name="T43" fmla="*/ 162 h 971"/>
                  <a:gd name="T44" fmla="*/ 53 w 495"/>
                  <a:gd name="T45" fmla="*/ 198 h 971"/>
                  <a:gd name="T46" fmla="*/ 85 w 495"/>
                  <a:gd name="T47" fmla="*/ 231 h 971"/>
                  <a:gd name="T48" fmla="*/ 125 w 495"/>
                  <a:gd name="T49" fmla="*/ 260 h 971"/>
                  <a:gd name="T50" fmla="*/ 180 w 495"/>
                  <a:gd name="T51" fmla="*/ 278 h 971"/>
                  <a:gd name="T52" fmla="*/ 245 w 495"/>
                  <a:gd name="T53" fmla="*/ 282 h 971"/>
                  <a:gd name="T54" fmla="*/ 495 w 495"/>
                  <a:gd name="T55" fmla="*/ 28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3399FF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</p:grpSp>
        <p:grpSp>
          <p:nvGrpSpPr>
            <p:cNvPr id="29" name="Group 15"/>
            <p:cNvGrpSpPr>
              <a:grpSpLocks/>
            </p:cNvGrpSpPr>
            <p:nvPr/>
          </p:nvGrpSpPr>
          <p:grpSpPr bwMode="auto">
            <a:xfrm>
              <a:off x="3049607" y="4334209"/>
              <a:ext cx="5316417" cy="2974622"/>
              <a:chOff x="1655" y="2837"/>
              <a:chExt cx="1571" cy="879"/>
            </a:xfrm>
            <a:solidFill>
              <a:schemeClr val="accent2"/>
            </a:solidFill>
          </p:grpSpPr>
          <p:sp>
            <p:nvSpPr>
              <p:cNvPr id="33" name="Freeform 16"/>
              <p:cNvSpPr>
                <a:spLocks/>
              </p:cNvSpPr>
              <p:nvPr/>
            </p:nvSpPr>
            <p:spPr bwMode="gray">
              <a:xfrm>
                <a:off x="1655" y="2837"/>
                <a:ext cx="366" cy="692"/>
              </a:xfrm>
              <a:custGeom>
                <a:avLst/>
                <a:gdLst>
                  <a:gd name="T0" fmla="*/ 495 w 495"/>
                  <a:gd name="T1" fmla="*/ 285 h 971"/>
                  <a:gd name="T2" fmla="*/ 495 w 495"/>
                  <a:gd name="T3" fmla="*/ 971 h 971"/>
                  <a:gd name="T4" fmla="*/ 462 w 495"/>
                  <a:gd name="T5" fmla="*/ 964 h 971"/>
                  <a:gd name="T6" fmla="*/ 430 w 495"/>
                  <a:gd name="T7" fmla="*/ 953 h 971"/>
                  <a:gd name="T8" fmla="*/ 401 w 495"/>
                  <a:gd name="T9" fmla="*/ 931 h 971"/>
                  <a:gd name="T10" fmla="*/ 372 w 495"/>
                  <a:gd name="T11" fmla="*/ 898 h 971"/>
                  <a:gd name="T12" fmla="*/ 339 w 495"/>
                  <a:gd name="T13" fmla="*/ 855 h 971"/>
                  <a:gd name="T14" fmla="*/ 306 w 495"/>
                  <a:gd name="T15" fmla="*/ 801 h 971"/>
                  <a:gd name="T16" fmla="*/ 270 w 495"/>
                  <a:gd name="T17" fmla="*/ 732 h 971"/>
                  <a:gd name="T18" fmla="*/ 227 w 495"/>
                  <a:gd name="T19" fmla="*/ 648 h 971"/>
                  <a:gd name="T20" fmla="*/ 183 w 495"/>
                  <a:gd name="T21" fmla="*/ 554 h 971"/>
                  <a:gd name="T22" fmla="*/ 129 w 495"/>
                  <a:gd name="T23" fmla="*/ 438 h 971"/>
                  <a:gd name="T24" fmla="*/ 96 w 495"/>
                  <a:gd name="T25" fmla="*/ 369 h 971"/>
                  <a:gd name="T26" fmla="*/ 29 w 495"/>
                  <a:gd name="T27" fmla="*/ 211 h 971"/>
                  <a:gd name="T28" fmla="*/ 2 w 495"/>
                  <a:gd name="T29" fmla="*/ 127 h 971"/>
                  <a:gd name="T30" fmla="*/ 0 w 495"/>
                  <a:gd name="T31" fmla="*/ 60 h 971"/>
                  <a:gd name="T32" fmla="*/ 15 w 495"/>
                  <a:gd name="T33" fmla="*/ 0 h 971"/>
                  <a:gd name="T34" fmla="*/ 15 w 495"/>
                  <a:gd name="T35" fmla="*/ 43 h 971"/>
                  <a:gd name="T36" fmla="*/ 15 w 495"/>
                  <a:gd name="T37" fmla="*/ 72 h 971"/>
                  <a:gd name="T38" fmla="*/ 15 w 495"/>
                  <a:gd name="T39" fmla="*/ 99 h 971"/>
                  <a:gd name="T40" fmla="*/ 18 w 495"/>
                  <a:gd name="T41" fmla="*/ 126 h 971"/>
                  <a:gd name="T42" fmla="*/ 29 w 495"/>
                  <a:gd name="T43" fmla="*/ 162 h 971"/>
                  <a:gd name="T44" fmla="*/ 53 w 495"/>
                  <a:gd name="T45" fmla="*/ 198 h 971"/>
                  <a:gd name="T46" fmla="*/ 85 w 495"/>
                  <a:gd name="T47" fmla="*/ 231 h 971"/>
                  <a:gd name="T48" fmla="*/ 125 w 495"/>
                  <a:gd name="T49" fmla="*/ 260 h 971"/>
                  <a:gd name="T50" fmla="*/ 180 w 495"/>
                  <a:gd name="T51" fmla="*/ 278 h 971"/>
                  <a:gd name="T52" fmla="*/ 245 w 495"/>
                  <a:gd name="T53" fmla="*/ 282 h 971"/>
                  <a:gd name="T54" fmla="*/ 495 w 495"/>
                  <a:gd name="T55" fmla="*/ 28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5" h="971">
                    <a:moveTo>
                      <a:pt x="495" y="285"/>
                    </a:moveTo>
                    <a:lnTo>
                      <a:pt x="495" y="971"/>
                    </a:lnTo>
                    <a:lnTo>
                      <a:pt x="462" y="964"/>
                    </a:lnTo>
                    <a:lnTo>
                      <a:pt x="430" y="953"/>
                    </a:lnTo>
                    <a:lnTo>
                      <a:pt x="401" y="931"/>
                    </a:lnTo>
                    <a:lnTo>
                      <a:pt x="372" y="898"/>
                    </a:lnTo>
                    <a:lnTo>
                      <a:pt x="339" y="855"/>
                    </a:lnTo>
                    <a:lnTo>
                      <a:pt x="306" y="801"/>
                    </a:lnTo>
                    <a:lnTo>
                      <a:pt x="270" y="732"/>
                    </a:lnTo>
                    <a:lnTo>
                      <a:pt x="227" y="648"/>
                    </a:lnTo>
                    <a:lnTo>
                      <a:pt x="183" y="554"/>
                    </a:lnTo>
                    <a:lnTo>
                      <a:pt x="129" y="438"/>
                    </a:lnTo>
                    <a:lnTo>
                      <a:pt x="96" y="369"/>
                    </a:lnTo>
                    <a:lnTo>
                      <a:pt x="29" y="211"/>
                    </a:lnTo>
                    <a:lnTo>
                      <a:pt x="2" y="127"/>
                    </a:lnTo>
                    <a:lnTo>
                      <a:pt x="0" y="60"/>
                    </a:lnTo>
                    <a:lnTo>
                      <a:pt x="15" y="0"/>
                    </a:lnTo>
                    <a:lnTo>
                      <a:pt x="15" y="43"/>
                    </a:lnTo>
                    <a:lnTo>
                      <a:pt x="15" y="72"/>
                    </a:lnTo>
                    <a:lnTo>
                      <a:pt x="15" y="99"/>
                    </a:lnTo>
                    <a:lnTo>
                      <a:pt x="18" y="126"/>
                    </a:lnTo>
                    <a:lnTo>
                      <a:pt x="29" y="162"/>
                    </a:lnTo>
                    <a:lnTo>
                      <a:pt x="53" y="198"/>
                    </a:lnTo>
                    <a:lnTo>
                      <a:pt x="85" y="231"/>
                    </a:lnTo>
                    <a:lnTo>
                      <a:pt x="125" y="260"/>
                    </a:lnTo>
                    <a:lnTo>
                      <a:pt x="180" y="278"/>
                    </a:lnTo>
                    <a:lnTo>
                      <a:pt x="245" y="282"/>
                    </a:lnTo>
                    <a:lnTo>
                      <a:pt x="495" y="2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ABABAB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34" name="AutoShape 17"/>
              <p:cNvSpPr>
                <a:spLocks noChangeArrowheads="1"/>
              </p:cNvSpPr>
              <p:nvPr/>
            </p:nvSpPr>
            <p:spPr bwMode="gray">
              <a:xfrm rot="5400000">
                <a:off x="2589" y="3078"/>
                <a:ext cx="872" cy="403"/>
              </a:xfrm>
              <a:prstGeom prst="triangle">
                <a:avLst>
                  <a:gd name="adj" fmla="val 50000"/>
                </a:avLst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76200" dir="10800000" kx="-3284103" algn="b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  <p:sp>
            <p:nvSpPr>
              <p:cNvPr id="35" name="Freeform 18"/>
              <p:cNvSpPr>
                <a:spLocks/>
              </p:cNvSpPr>
              <p:nvPr/>
            </p:nvSpPr>
            <p:spPr bwMode="gray">
              <a:xfrm>
                <a:off x="1985" y="3040"/>
                <a:ext cx="1005" cy="489"/>
              </a:xfrm>
              <a:custGeom>
                <a:avLst/>
                <a:gdLst>
                  <a:gd name="T0" fmla="*/ 750 w 750"/>
                  <a:gd name="T1" fmla="*/ 0 h 378"/>
                  <a:gd name="T2" fmla="*/ 0 w 750"/>
                  <a:gd name="T3" fmla="*/ 0 h 378"/>
                  <a:gd name="T4" fmla="*/ 2 w 750"/>
                  <a:gd name="T5" fmla="*/ 194 h 378"/>
                  <a:gd name="T6" fmla="*/ 28 w 750"/>
                  <a:gd name="T7" fmla="*/ 378 h 378"/>
                  <a:gd name="T8" fmla="*/ 750 w 750"/>
                  <a:gd name="T9" fmla="*/ 378 h 378"/>
                  <a:gd name="T10" fmla="*/ 750 w 750"/>
                  <a:gd name="T11" fmla="*/ 0 h 378"/>
                  <a:gd name="T12" fmla="*/ 750 w 750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0" h="378">
                    <a:moveTo>
                      <a:pt x="750" y="0"/>
                    </a:moveTo>
                    <a:lnTo>
                      <a:pt x="0" y="0"/>
                    </a:lnTo>
                    <a:lnTo>
                      <a:pt x="2" y="194"/>
                    </a:lnTo>
                    <a:lnTo>
                      <a:pt x="28" y="378"/>
                    </a:lnTo>
                    <a:lnTo>
                      <a:pt x="750" y="378"/>
                    </a:lnTo>
                    <a:lnTo>
                      <a:pt x="750" y="0"/>
                    </a:lnTo>
                    <a:lnTo>
                      <a:pt x="7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0">
                    <a:solidFill>
                      <a:srgbClr val="ABABAB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d-ID" sz="2500">
                  <a:latin typeface="Lato Light"/>
                  <a:cs typeface="Lato Light"/>
                </a:endParaRPr>
              </a:p>
            </p:txBody>
          </p:sp>
        </p:grp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4307427" y="5365072"/>
              <a:ext cx="3218160" cy="7750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>
                  <a:solidFill>
                    <a:schemeClr val="bg1"/>
                  </a:solidFill>
                  <a:latin typeface="Lato Light"/>
                  <a:ea typeface="Roboto" panose="02000000000000000000" pitchFamily="2" charset="0"/>
                  <a:cs typeface="Lato Light"/>
                </a:rPr>
                <a:t>my parents </a:t>
              </a:r>
            </a:p>
          </p:txBody>
        </p:sp>
        <p:sp>
          <p:nvSpPr>
            <p:cNvPr id="31" name="Title 1"/>
            <p:cNvSpPr txBox="1">
              <a:spLocks/>
            </p:cNvSpPr>
            <p:nvPr/>
          </p:nvSpPr>
          <p:spPr>
            <a:xfrm rot="18000000">
              <a:off x="4072039" y="1135064"/>
              <a:ext cx="3218160" cy="7750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Lato Light"/>
                  <a:ea typeface="Roboto" panose="02000000000000000000" pitchFamily="2" charset="0"/>
                  <a:cs typeface="Lato Light"/>
                </a:rPr>
                <a:t>Xiaosong</a:t>
              </a:r>
              <a:r>
                <a:rPr lang="en-US" sz="2500" dirty="0">
                  <a:solidFill>
                    <a:schemeClr val="bg1"/>
                  </a:solidFill>
                  <a:latin typeface="Lato Light"/>
                  <a:ea typeface="Roboto" panose="02000000000000000000" pitchFamily="2" charset="0"/>
                  <a:cs typeface="Lato Light"/>
                </a:rPr>
                <a:t> Zhang</a:t>
              </a:r>
            </a:p>
          </p:txBody>
        </p:sp>
        <p:sp>
          <p:nvSpPr>
            <p:cNvPr id="32" name="Title 1"/>
            <p:cNvSpPr txBox="1">
              <a:spLocks/>
            </p:cNvSpPr>
            <p:nvPr/>
          </p:nvSpPr>
          <p:spPr>
            <a:xfrm rot="3600000">
              <a:off x="7031427" y="3231707"/>
              <a:ext cx="5211703" cy="7750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algn="ctr"/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 friends, </a:t>
              </a:r>
              <a:r>
                <a:rPr lang="en-IN" sz="2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labmates</a:t>
              </a:r>
              <a:r>
                <a:rPr lang="en-I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UESTC staff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1196" y="1115999"/>
            <a:ext cx="4276497" cy="4401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would like to thank my professor </a:t>
            </a:r>
            <a:r>
              <a:rPr lang="en-IN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Xiaosong</a:t>
            </a:r>
            <a:r>
              <a:rPr lang="en-I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 for accepting me in his research group, and his continuous support and encouragement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also would like to thanks my parents for their prayers and  encouragement through my PhD tenure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Finally, I would to thanks my friends, </a:t>
            </a:r>
            <a:r>
              <a:rPr lang="en-IN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labmates</a:t>
            </a:r>
            <a:r>
              <a:rPr lang="en-I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UESTC staff for their help and support in these years.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97F8414-EDAB-40BD-B88B-323DE37F5ACF}"/>
              </a:ext>
            </a:extLst>
          </p:cNvPr>
          <p:cNvSpPr/>
          <p:nvPr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CC8FD2-3C7F-4B8D-92A0-F02DCF78DB3A}"/>
              </a:ext>
            </a:extLst>
          </p:cNvPr>
          <p:cNvSpPr txBox="1"/>
          <p:nvPr/>
        </p:nvSpPr>
        <p:spPr>
          <a:xfrm>
            <a:off x="2150877" y="3769241"/>
            <a:ext cx="5451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Conclusion and Future Work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Picture 2" descr="https://www.uestc.edu.cn/public/2014/04/040.jpg">
            <a:extLst>
              <a:ext uri="{FF2B5EF4-FFF2-40B4-BE49-F238E27FC236}">
                <a16:creationId xmlns:a16="http://schemas.microsoft.com/office/drawing/2014/main" id="{58A2C98E-1F88-4A0A-A3F2-C60986332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9" b="89858" l="10000" r="90500">
                        <a14:foregroundMark x1="90500" y1="10953" x2="90500" y2="12982"/>
                        <a14:foregroundMark x1="37513" y1="71902" x2="38134" y2="71955"/>
                        <a14:foregroundMark x1="54500" y1="65720" x2="55500" y2="65517"/>
                        <a14:foregroundMark x1="58500" y1="64503" x2="60000" y2="64300"/>
                        <a14:foregroundMark x1="15625" y1="62677" x2="15625" y2="61866"/>
                        <a14:foregroundMark x1="18000" y1="64503" x2="18000" y2="63083"/>
                        <a14:backgroundMark x1="30375" y1="71197" x2="32125" y2="71197"/>
                        <a14:backgroundMark x1="49000" y1="72819" x2="55250" y2="72617"/>
                        <a14:backgroundMark x1="56500" y1="71400" x2="64500" y2="73225"/>
                        <a14:backgroundMark x1="65750" y1="74037" x2="72000" y2="73834"/>
                        <a14:backgroundMark x1="72000" y1="73834" x2="72500" y2="73834"/>
                        <a14:backgroundMark x1="33500" y1="70994" x2="37375" y2="72211"/>
                        <a14:backgroundMark x1="38375" y1="72211" x2="41125" y2="72414"/>
                        <a14:backgroundMark x1="37875" y1="72617" x2="38000" y2="72617"/>
                        <a14:backgroundMark x1="37750" y1="73022" x2="38375" y2="72211"/>
                        <a14:backgroundMark x1="37750" y1="72617" x2="38125" y2="72617"/>
                        <a14:backgroundMark x1="92875" y1="63895" x2="92875" y2="66734"/>
                        <a14:backgroundMark x1="93000" y1="68966" x2="93000" y2="72211"/>
                        <a14:backgroundMark x1="13250" y1="67748" x2="13250" y2="67748"/>
                        <a14:backgroundMark x1="13375" y1="67140" x2="13375" y2="671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80" t="8133" r="6440" b="26245"/>
          <a:stretch/>
        </p:blipFill>
        <p:spPr bwMode="auto">
          <a:xfrm>
            <a:off x="3263838" y="2185416"/>
            <a:ext cx="2616323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E9A712-562C-4C8A-B4F6-87FD72C4576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7557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"/>
          <p:cNvGrpSpPr/>
          <p:nvPr/>
        </p:nvGrpSpPr>
        <p:grpSpPr>
          <a:xfrm>
            <a:off x="-6620" y="207504"/>
            <a:ext cx="9259139" cy="2003773"/>
            <a:chOff x="1027752" y="-1"/>
            <a:chExt cx="11840832" cy="2671694"/>
          </a:xfrm>
        </p:grpSpPr>
        <p:grpSp>
          <p:nvGrpSpPr>
            <p:cNvPr id="61" name="Group"/>
            <p:cNvGrpSpPr/>
            <p:nvPr/>
          </p:nvGrpSpPr>
          <p:grpSpPr>
            <a:xfrm>
              <a:off x="1027752" y="21380"/>
              <a:ext cx="5755106" cy="2101834"/>
              <a:chOff x="989945" y="0"/>
              <a:chExt cx="5755104" cy="2101833"/>
            </a:xfrm>
          </p:grpSpPr>
          <p:sp>
            <p:nvSpPr>
              <p:cNvPr id="58" name="Rectangle"/>
              <p:cNvSpPr/>
              <p:nvPr/>
            </p:nvSpPr>
            <p:spPr>
              <a:xfrm>
                <a:off x="989945" y="1461578"/>
                <a:ext cx="3157595" cy="6374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Shape"/>
              <p:cNvSpPr/>
              <p:nvPr/>
            </p:nvSpPr>
            <p:spPr>
              <a:xfrm>
                <a:off x="4146317" y="0"/>
                <a:ext cx="805070" cy="2101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097"/>
                    </a:moveTo>
                    <a:lnTo>
                      <a:pt x="21600" y="0"/>
                    </a:lnTo>
                    <a:lnTo>
                      <a:pt x="21543" y="12744"/>
                    </a:lnTo>
                    <a:lnTo>
                      <a:pt x="32" y="21600"/>
                    </a:lnTo>
                    <a:lnTo>
                      <a:pt x="0" y="1509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Shape"/>
              <p:cNvSpPr/>
              <p:nvPr/>
            </p:nvSpPr>
            <p:spPr>
              <a:xfrm>
                <a:off x="4941254" y="9437"/>
                <a:ext cx="1803797" cy="1239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687" y="0"/>
                    </a:lnTo>
                    <a:lnTo>
                      <a:pt x="21600" y="11012"/>
                    </a:lnTo>
                    <a:lnTo>
                      <a:pt x="14687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5" name="Group"/>
            <p:cNvGrpSpPr/>
            <p:nvPr/>
          </p:nvGrpSpPr>
          <p:grpSpPr>
            <a:xfrm>
              <a:off x="1028739" y="-1"/>
              <a:ext cx="11839845" cy="2671694"/>
              <a:chOff x="1028741" y="0"/>
              <a:chExt cx="11839841" cy="2671692"/>
            </a:xfrm>
          </p:grpSpPr>
          <p:sp>
            <p:nvSpPr>
              <p:cNvPr id="62" name="Rectangle"/>
              <p:cNvSpPr/>
              <p:nvPr/>
            </p:nvSpPr>
            <p:spPr>
              <a:xfrm>
                <a:off x="1028741" y="1461577"/>
                <a:ext cx="3141761" cy="810237"/>
              </a:xfrm>
              <a:prstGeom prst="rect">
                <a:avLst/>
              </a:prstGeom>
              <a:gradFill flip="none" rotWithShape="1">
                <a:gsLst>
                  <a:gs pos="2419">
                    <a:srgbClr val="FF8A00"/>
                  </a:gs>
                  <a:gs pos="29316">
                    <a:srgbClr val="FFBA02"/>
                  </a:gs>
                  <a:gs pos="100000">
                    <a:srgbClr val="FFEA03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Shape"/>
              <p:cNvSpPr/>
              <p:nvPr/>
            </p:nvSpPr>
            <p:spPr>
              <a:xfrm>
                <a:off x="4169278" y="0"/>
                <a:ext cx="805070" cy="2671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097"/>
                    </a:moveTo>
                    <a:lnTo>
                      <a:pt x="21600" y="0"/>
                    </a:lnTo>
                    <a:lnTo>
                      <a:pt x="21543" y="12744"/>
                    </a:lnTo>
                    <a:lnTo>
                      <a:pt x="32" y="21600"/>
                    </a:lnTo>
                    <a:lnTo>
                      <a:pt x="0" y="15097"/>
                    </a:lnTo>
                    <a:close/>
                  </a:path>
                </a:pathLst>
              </a:custGeom>
              <a:gradFill flip="none" rotWithShape="1">
                <a:gsLst>
                  <a:gs pos="2419">
                    <a:srgbClr val="FF8A00"/>
                  </a:gs>
                  <a:gs pos="29316">
                    <a:srgbClr val="FFBA02"/>
                  </a:gs>
                  <a:gs pos="100000">
                    <a:srgbClr val="FFEA03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Shape"/>
              <p:cNvSpPr/>
              <p:nvPr/>
            </p:nvSpPr>
            <p:spPr>
              <a:xfrm>
                <a:off x="4964215" y="9437"/>
                <a:ext cx="7904367" cy="1575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687" y="0"/>
                    </a:lnTo>
                    <a:lnTo>
                      <a:pt x="21600" y="11012"/>
                    </a:lnTo>
                    <a:lnTo>
                      <a:pt x="14687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2419">
                    <a:srgbClr val="FF8A00"/>
                  </a:gs>
                  <a:gs pos="29316">
                    <a:srgbClr val="FFBA02"/>
                  </a:gs>
                  <a:gs pos="100000">
                    <a:srgbClr val="FFEA03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0" name="Group"/>
          <p:cNvGrpSpPr/>
          <p:nvPr/>
        </p:nvGrpSpPr>
        <p:grpSpPr>
          <a:xfrm>
            <a:off x="-127049" y="1763900"/>
            <a:ext cx="9739609" cy="1375884"/>
            <a:chOff x="1041698" y="0"/>
            <a:chExt cx="11968506" cy="1239740"/>
          </a:xfrm>
        </p:grpSpPr>
        <p:sp>
          <p:nvSpPr>
            <p:cNvPr id="67" name="Rectangle"/>
            <p:cNvSpPr/>
            <p:nvPr/>
          </p:nvSpPr>
          <p:spPr>
            <a:xfrm>
              <a:off x="1041698" y="312468"/>
              <a:ext cx="3153859" cy="637418"/>
            </a:xfrm>
            <a:prstGeom prst="rect">
              <a:avLst/>
            </a:prstGeom>
            <a:gradFill flip="none" rotWithShape="1">
              <a:gsLst>
                <a:gs pos="22846">
                  <a:srgbClr val="FF3847"/>
                </a:gs>
                <a:gs pos="63342">
                  <a:srgbClr val="FF7D25"/>
                </a:gs>
                <a:gs pos="100000">
                  <a:srgbClr val="FFC203"/>
                </a:gs>
              </a:gsLst>
              <a:lin ang="2089255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68" name="Shape"/>
            <p:cNvSpPr/>
            <p:nvPr/>
          </p:nvSpPr>
          <p:spPr>
            <a:xfrm>
              <a:off x="4186535" y="1102"/>
              <a:ext cx="803210" cy="1238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23"/>
                  </a:moveTo>
                  <a:lnTo>
                    <a:pt x="21600" y="0"/>
                  </a:lnTo>
                  <a:lnTo>
                    <a:pt x="21590" y="21600"/>
                  </a:lnTo>
                  <a:lnTo>
                    <a:pt x="42" y="16530"/>
                  </a:lnTo>
                  <a:lnTo>
                    <a:pt x="0" y="5423"/>
                  </a:lnTo>
                  <a:close/>
                </a:path>
              </a:pathLst>
            </a:custGeom>
            <a:gradFill flip="none" rotWithShape="1">
              <a:gsLst>
                <a:gs pos="22846">
                  <a:srgbClr val="FF3847"/>
                </a:gs>
                <a:gs pos="63342">
                  <a:srgbClr val="FF7D25"/>
                </a:gs>
                <a:gs pos="100000">
                  <a:srgbClr val="FFC203"/>
                </a:gs>
              </a:gsLst>
              <a:lin ang="2089255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>
                <a:solidFill>
                  <a:schemeClr val="bg1"/>
                </a:solidFill>
              </a:endParaRPr>
            </a:p>
          </p:txBody>
        </p:sp>
        <p:sp>
          <p:nvSpPr>
            <p:cNvPr id="69" name="Shape"/>
            <p:cNvSpPr/>
            <p:nvPr/>
          </p:nvSpPr>
          <p:spPr>
            <a:xfrm>
              <a:off x="4986200" y="0"/>
              <a:ext cx="8024004" cy="1239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4687" y="0"/>
                  </a:lnTo>
                  <a:lnTo>
                    <a:pt x="21600" y="11012"/>
                  </a:lnTo>
                  <a:lnTo>
                    <a:pt x="14687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22846">
                  <a:srgbClr val="FF3847"/>
                </a:gs>
                <a:gs pos="63342">
                  <a:srgbClr val="FF7D25"/>
                </a:gs>
                <a:gs pos="100000">
                  <a:srgbClr val="FFC203"/>
                </a:gs>
              </a:gsLst>
              <a:lin ang="2089255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79" name="Group"/>
          <p:cNvGrpSpPr/>
          <p:nvPr/>
        </p:nvGrpSpPr>
        <p:grpSpPr>
          <a:xfrm>
            <a:off x="6264" y="2809118"/>
            <a:ext cx="9750312" cy="2340670"/>
            <a:chOff x="1016085" y="-14872"/>
            <a:chExt cx="13000412" cy="2138088"/>
          </a:xfrm>
        </p:grpSpPr>
        <p:grpSp>
          <p:nvGrpSpPr>
            <p:cNvPr id="74" name="Group"/>
            <p:cNvGrpSpPr/>
            <p:nvPr/>
          </p:nvGrpSpPr>
          <p:grpSpPr>
            <a:xfrm>
              <a:off x="1019871" y="0"/>
              <a:ext cx="5749546" cy="2101835"/>
              <a:chOff x="995503" y="0"/>
              <a:chExt cx="5749545" cy="2101834"/>
            </a:xfrm>
          </p:grpSpPr>
          <p:sp>
            <p:nvSpPr>
              <p:cNvPr id="71" name="Rectangle"/>
              <p:cNvSpPr/>
              <p:nvPr/>
            </p:nvSpPr>
            <p:spPr>
              <a:xfrm rot="10800000" flipH="1">
                <a:off x="995503" y="2838"/>
                <a:ext cx="3152037" cy="6374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Shape"/>
              <p:cNvSpPr/>
              <p:nvPr/>
            </p:nvSpPr>
            <p:spPr>
              <a:xfrm rot="10800000" flipH="1">
                <a:off x="4146317" y="0"/>
                <a:ext cx="805070" cy="2101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097"/>
                    </a:moveTo>
                    <a:lnTo>
                      <a:pt x="21600" y="0"/>
                    </a:lnTo>
                    <a:lnTo>
                      <a:pt x="21543" y="12744"/>
                    </a:lnTo>
                    <a:lnTo>
                      <a:pt x="32" y="21600"/>
                    </a:lnTo>
                    <a:lnTo>
                      <a:pt x="0" y="1509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Shape"/>
              <p:cNvSpPr/>
              <p:nvPr/>
            </p:nvSpPr>
            <p:spPr>
              <a:xfrm rot="10800000" flipH="1">
                <a:off x="4941253" y="852741"/>
                <a:ext cx="1803797" cy="1239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687" y="0"/>
                    </a:lnTo>
                    <a:lnTo>
                      <a:pt x="21600" y="11012"/>
                    </a:lnTo>
                    <a:lnTo>
                      <a:pt x="14687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Group"/>
            <p:cNvGrpSpPr/>
            <p:nvPr/>
          </p:nvGrpSpPr>
          <p:grpSpPr>
            <a:xfrm>
              <a:off x="1016085" y="-14872"/>
              <a:ext cx="13000412" cy="2138088"/>
              <a:chOff x="1016085" y="-36252"/>
              <a:chExt cx="13000410" cy="2138086"/>
            </a:xfrm>
          </p:grpSpPr>
          <p:sp>
            <p:nvSpPr>
              <p:cNvPr id="75" name="Rectangle"/>
              <p:cNvSpPr/>
              <p:nvPr/>
            </p:nvSpPr>
            <p:spPr>
              <a:xfrm rot="10800000" flipH="1">
                <a:off x="1016085" y="-8157"/>
                <a:ext cx="3140974" cy="648410"/>
              </a:xfrm>
              <a:prstGeom prst="rect">
                <a:avLst/>
              </a:prstGeom>
              <a:gradFill flip="none" rotWithShape="1">
                <a:gsLst>
                  <a:gs pos="22846">
                    <a:srgbClr val="4FACFE"/>
                  </a:gs>
                  <a:gs pos="63342">
                    <a:srgbClr val="28CFFE"/>
                  </a:gs>
                  <a:gs pos="100000">
                    <a:srgbClr val="00F2FE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Shape"/>
              <p:cNvSpPr/>
              <p:nvPr/>
            </p:nvSpPr>
            <p:spPr>
              <a:xfrm rot="10800000" flipH="1">
                <a:off x="4155837" y="-36252"/>
                <a:ext cx="805070" cy="213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097"/>
                    </a:moveTo>
                    <a:lnTo>
                      <a:pt x="21600" y="0"/>
                    </a:lnTo>
                    <a:lnTo>
                      <a:pt x="21543" y="12744"/>
                    </a:lnTo>
                    <a:lnTo>
                      <a:pt x="32" y="21600"/>
                    </a:lnTo>
                    <a:lnTo>
                      <a:pt x="0" y="15097"/>
                    </a:lnTo>
                    <a:close/>
                  </a:path>
                </a:pathLst>
              </a:custGeom>
              <a:gradFill flip="none" rotWithShape="1">
                <a:gsLst>
                  <a:gs pos="22846">
                    <a:srgbClr val="4FACFE"/>
                  </a:gs>
                  <a:gs pos="63342">
                    <a:srgbClr val="28CFFE"/>
                  </a:gs>
                  <a:gs pos="100000">
                    <a:srgbClr val="00F2FE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Shape"/>
              <p:cNvSpPr/>
              <p:nvPr/>
            </p:nvSpPr>
            <p:spPr>
              <a:xfrm rot="10800000" flipH="1">
                <a:off x="4916603" y="604816"/>
                <a:ext cx="9099892" cy="1261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687" y="0"/>
                    </a:lnTo>
                    <a:lnTo>
                      <a:pt x="21600" y="11012"/>
                    </a:lnTo>
                    <a:lnTo>
                      <a:pt x="14687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22846">
                    <a:srgbClr val="4FACFE"/>
                  </a:gs>
                  <a:gs pos="63342">
                    <a:srgbClr val="28CFFE"/>
                  </a:gs>
                  <a:gs pos="100000">
                    <a:srgbClr val="00F2FE"/>
                  </a:gs>
                </a:gsLst>
                <a:lin ang="2089255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2" name="Picture1.png" descr="Picture1.png"/>
          <p:cNvPicPr>
            <a:picLocks noChangeAspect="1"/>
          </p:cNvPicPr>
          <p:nvPr/>
        </p:nvPicPr>
        <p:blipFill>
          <a:blip r:embed="rId2">
            <a:alphaModFix amt="53757"/>
          </a:blip>
          <a:stretch>
            <a:fillRect/>
          </a:stretch>
        </p:blipFill>
        <p:spPr>
          <a:xfrm flipH="1">
            <a:off x="2356901" y="1634353"/>
            <a:ext cx="130164" cy="3380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icture1.png" descr="Picture1.png"/>
          <p:cNvPicPr>
            <a:picLocks noChangeAspect="1"/>
          </p:cNvPicPr>
          <p:nvPr/>
        </p:nvPicPr>
        <p:blipFill>
          <a:blip r:embed="rId2">
            <a:alphaModFix amt="53757"/>
          </a:blip>
          <a:stretch>
            <a:fillRect/>
          </a:stretch>
        </p:blipFill>
        <p:spPr>
          <a:xfrm flipH="1">
            <a:off x="2959808" y="368711"/>
            <a:ext cx="133626" cy="5891015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extBox 52"/>
          <p:cNvSpPr txBox="1"/>
          <p:nvPr/>
        </p:nvSpPr>
        <p:spPr>
          <a:xfrm>
            <a:off x="463574" y="2339044"/>
            <a:ext cx="165308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1400"/>
            </a:lvl1pPr>
          </a:lstStyle>
          <a:p>
            <a:r>
              <a:rPr lang="en-IN" sz="1050" dirty="0">
                <a:solidFill>
                  <a:schemeClr val="bg1"/>
                </a:solidFill>
              </a:rPr>
              <a:t>Stored in the blockchain </a:t>
            </a:r>
            <a:r>
              <a:rPr sz="1050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108" name="TextBox 52"/>
          <p:cNvSpPr txBox="1"/>
          <p:nvPr/>
        </p:nvSpPr>
        <p:spPr>
          <a:xfrm>
            <a:off x="791509" y="3153874"/>
            <a:ext cx="1134262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400"/>
            </a:lvl1pPr>
          </a:lstStyle>
          <a:p>
            <a:r>
              <a:rPr lang="en-IN" sz="1050" dirty="0">
                <a:solidFill>
                  <a:schemeClr val="bg1"/>
                </a:solidFill>
              </a:rPr>
              <a:t>Permission     </a:t>
            </a:r>
          </a:p>
        </p:txBody>
      </p:sp>
      <p:sp>
        <p:nvSpPr>
          <p:cNvPr id="113" name="TextBox 52"/>
          <p:cNvSpPr txBox="1"/>
          <p:nvPr/>
        </p:nvSpPr>
        <p:spPr>
          <a:xfrm>
            <a:off x="2926591" y="393053"/>
            <a:ext cx="6023896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1800" b="1" dirty="0">
                <a:solidFill>
                  <a:schemeClr val="bg1"/>
                </a:solidFill>
              </a:rPr>
              <a:t>This research work proposes a framework that combines </a:t>
            </a:r>
            <a:r>
              <a:rPr lang="en-US" sz="1800" b="1" dirty="0" err="1">
                <a:solidFill>
                  <a:schemeClr val="bg1"/>
                </a:solidFill>
              </a:rPr>
              <a:t>blockchain</a:t>
            </a:r>
            <a:r>
              <a:rPr lang="en-US" sz="1800" b="1" dirty="0">
                <a:solidFill>
                  <a:schemeClr val="bg1"/>
                </a:solidFill>
              </a:rPr>
              <a:t> and machine learning for effective malware detection of Android </a:t>
            </a:r>
            <a:r>
              <a:rPr lang="en-US" sz="1800" b="1" dirty="0" err="1">
                <a:solidFill>
                  <a:schemeClr val="bg1"/>
                </a:solidFill>
              </a:rPr>
              <a:t>IoT</a:t>
            </a:r>
            <a:r>
              <a:rPr lang="en-US" sz="1800" b="1" dirty="0">
                <a:solidFill>
                  <a:schemeClr val="bg1"/>
                </a:solidFill>
              </a:rPr>
              <a:t> devices</a:t>
            </a:r>
          </a:p>
          <a:p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19" name="TextBox 52"/>
          <p:cNvSpPr txBox="1"/>
          <p:nvPr/>
        </p:nvSpPr>
        <p:spPr>
          <a:xfrm>
            <a:off x="3105871" y="2013258"/>
            <a:ext cx="5161504" cy="144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1800" b="1" dirty="0">
                <a:solidFill>
                  <a:schemeClr val="bg1"/>
                </a:solidFill>
              </a:rPr>
              <a:t>Malware information stored in the blockchain history can be communicated through the network, therefore any latest malware can be detected effectively</a:t>
            </a:r>
          </a:p>
          <a:p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sp>
        <p:nvSpPr>
          <p:cNvPr id="125" name="TextBox 52"/>
          <p:cNvSpPr txBox="1"/>
          <p:nvPr/>
        </p:nvSpPr>
        <p:spPr>
          <a:xfrm>
            <a:off x="3202323" y="3574966"/>
            <a:ext cx="5748164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1800" b="1" dirty="0">
                <a:solidFill>
                  <a:schemeClr val="bg1"/>
                </a:solidFill>
              </a:rPr>
              <a:t>The permission ranking analysis and similarity-based permission are used to rank the permissions based on their risk and to collect the subsets of permissions </a:t>
            </a:r>
          </a:p>
          <a:p>
            <a:r>
              <a:rPr sz="1575" dirty="0">
                <a:solidFill>
                  <a:schemeClr val="bg1"/>
                </a:solidFill>
              </a:rPr>
              <a:t>     </a:t>
            </a:r>
          </a:p>
        </p:txBody>
      </p:sp>
      <p:grpSp>
        <p:nvGrpSpPr>
          <p:cNvPr id="81" name="Group"/>
          <p:cNvGrpSpPr/>
          <p:nvPr/>
        </p:nvGrpSpPr>
        <p:grpSpPr>
          <a:xfrm>
            <a:off x="46140" y="4234927"/>
            <a:ext cx="9998468" cy="2379507"/>
            <a:chOff x="1016085" y="0"/>
            <a:chExt cx="13331286" cy="2123217"/>
          </a:xfrm>
          <a:solidFill>
            <a:srgbClr val="92D050"/>
          </a:solidFill>
        </p:grpSpPr>
        <p:grpSp>
          <p:nvGrpSpPr>
            <p:cNvPr id="82" name="Group"/>
            <p:cNvGrpSpPr/>
            <p:nvPr/>
          </p:nvGrpSpPr>
          <p:grpSpPr>
            <a:xfrm>
              <a:off x="1019871" y="0"/>
              <a:ext cx="5749546" cy="2101835"/>
              <a:chOff x="995503" y="0"/>
              <a:chExt cx="5749545" cy="2101834"/>
            </a:xfrm>
            <a:grpFill/>
          </p:grpSpPr>
          <p:sp>
            <p:nvSpPr>
              <p:cNvPr id="87" name="Rectangle"/>
              <p:cNvSpPr/>
              <p:nvPr/>
            </p:nvSpPr>
            <p:spPr>
              <a:xfrm rot="10800000" flipH="1">
                <a:off x="995503" y="2838"/>
                <a:ext cx="3152037" cy="637418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Shape"/>
              <p:cNvSpPr/>
              <p:nvPr/>
            </p:nvSpPr>
            <p:spPr>
              <a:xfrm rot="10800000" flipH="1">
                <a:off x="4146317" y="0"/>
                <a:ext cx="805070" cy="2101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097"/>
                    </a:moveTo>
                    <a:lnTo>
                      <a:pt x="21600" y="0"/>
                    </a:lnTo>
                    <a:lnTo>
                      <a:pt x="21543" y="12744"/>
                    </a:lnTo>
                    <a:lnTo>
                      <a:pt x="32" y="21600"/>
                    </a:lnTo>
                    <a:lnTo>
                      <a:pt x="0" y="15097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Shape"/>
              <p:cNvSpPr/>
              <p:nvPr/>
            </p:nvSpPr>
            <p:spPr>
              <a:xfrm rot="10800000" flipH="1">
                <a:off x="4941253" y="852741"/>
                <a:ext cx="1803797" cy="1239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687" y="0"/>
                    </a:lnTo>
                    <a:lnTo>
                      <a:pt x="21600" y="11012"/>
                    </a:lnTo>
                    <a:lnTo>
                      <a:pt x="14687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roup"/>
            <p:cNvGrpSpPr/>
            <p:nvPr/>
          </p:nvGrpSpPr>
          <p:grpSpPr>
            <a:xfrm>
              <a:off x="1016085" y="21380"/>
              <a:ext cx="13331286" cy="2101837"/>
              <a:chOff x="1016085" y="0"/>
              <a:chExt cx="13331284" cy="2101835"/>
            </a:xfrm>
            <a:grpFill/>
          </p:grpSpPr>
          <p:sp>
            <p:nvSpPr>
              <p:cNvPr id="84" name="Rectangle"/>
              <p:cNvSpPr/>
              <p:nvPr/>
            </p:nvSpPr>
            <p:spPr>
              <a:xfrm rot="10800000" flipH="1">
                <a:off x="1016085" y="2839"/>
                <a:ext cx="3140975" cy="63741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Shape"/>
              <p:cNvSpPr/>
              <p:nvPr/>
            </p:nvSpPr>
            <p:spPr>
              <a:xfrm rot="10800000" flipH="1">
                <a:off x="4155837" y="0"/>
                <a:ext cx="805070" cy="21018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097"/>
                    </a:moveTo>
                    <a:lnTo>
                      <a:pt x="21600" y="0"/>
                    </a:lnTo>
                    <a:lnTo>
                      <a:pt x="21543" y="12744"/>
                    </a:lnTo>
                    <a:lnTo>
                      <a:pt x="32" y="21600"/>
                    </a:lnTo>
                    <a:lnTo>
                      <a:pt x="0" y="15097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Shape"/>
              <p:cNvSpPr/>
              <p:nvPr/>
            </p:nvSpPr>
            <p:spPr>
              <a:xfrm rot="10800000" flipH="1">
                <a:off x="4950771" y="852741"/>
                <a:ext cx="9396598" cy="1239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4687" y="0"/>
                    </a:lnTo>
                    <a:lnTo>
                      <a:pt x="21600" y="11012"/>
                    </a:lnTo>
                    <a:lnTo>
                      <a:pt x="14687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ctr">
                <a:noAutofit/>
              </a:bodyPr>
              <a:lstStyle/>
              <a:p>
                <a:endParaRPr sz="135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2746036" y="5285574"/>
            <a:ext cx="6215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</a:rPr>
              <a:t>The experimental outcomes demonstrate high proficiency of the accuracy for malware detection, which is pivotal for android apps aiming for secure data exchange between </a:t>
            </a:r>
            <a:r>
              <a:rPr lang="en-US" sz="1600" b="1" dirty="0" err="1">
                <a:solidFill>
                  <a:schemeClr val="bg1"/>
                </a:solidFill>
              </a:rPr>
              <a:t>IoT</a:t>
            </a:r>
            <a:r>
              <a:rPr lang="en-US" sz="1600" b="1" dirty="0">
                <a:solidFill>
                  <a:schemeClr val="bg1"/>
                </a:solidFill>
              </a:rPr>
              <a:t> devices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>
                <a:solidFill>
                  <a:schemeClr val="bg1"/>
                </a:solidFill>
              </a:rPr>
              <a:t>68</a:t>
            </a:fld>
            <a:endParaRPr lang="en-IN">
              <a:solidFill>
                <a:schemeClr val="bg1"/>
              </a:solidFill>
            </a:endParaRPr>
          </a:p>
        </p:txBody>
      </p:sp>
      <p:sp>
        <p:nvSpPr>
          <p:cNvPr id="109" name="TextBox 52"/>
          <p:cNvSpPr txBox="1"/>
          <p:nvPr/>
        </p:nvSpPr>
        <p:spPr>
          <a:xfrm>
            <a:off x="852643" y="4487200"/>
            <a:ext cx="1134262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defRPr sz="1400"/>
            </a:lvl1pPr>
          </a:lstStyle>
          <a:p>
            <a:r>
              <a:rPr lang="en-US" sz="1050" dirty="0">
                <a:solidFill>
                  <a:schemeClr val="bg1"/>
                </a:solidFill>
              </a:rPr>
              <a:t>RESULTS    </a:t>
            </a:r>
          </a:p>
        </p:txBody>
      </p:sp>
      <p:sp>
        <p:nvSpPr>
          <p:cNvPr id="44" name="TextBox 52"/>
          <p:cNvSpPr txBox="1"/>
          <p:nvPr/>
        </p:nvSpPr>
        <p:spPr>
          <a:xfrm>
            <a:off x="501976" y="1480570"/>
            <a:ext cx="1653084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1400"/>
            </a:lvl1pPr>
          </a:lstStyle>
          <a:p>
            <a:r>
              <a:rPr lang="en-US" sz="1050" dirty="0">
                <a:solidFill>
                  <a:schemeClr val="bg1"/>
                </a:solidFill>
              </a:rPr>
              <a:t>Combine Blockchain and ML</a:t>
            </a:r>
            <a:endParaRPr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36000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6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6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6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6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6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6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6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6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6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6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dvAuto="0"/>
      <p:bldP spid="70" grpId="0" advAuto="0"/>
      <p:bldP spid="79" grpId="0" advAuto="0"/>
      <p:bldP spid="102" grpId="0" animBg="1" advAuto="0"/>
      <p:bldP spid="104" grpId="0" animBg="1" advAuto="0"/>
      <p:bldP spid="106" grpId="0" animBg="1" advAuto="0"/>
      <p:bldP spid="108" grpId="0" animBg="1" advAuto="0"/>
      <p:bldP spid="113" grpId="0" animBg="1" advAuto="0"/>
      <p:bldP spid="119" grpId="0" animBg="1" advAuto="0"/>
      <p:bldP spid="125" grpId="0" animBg="1" advAuto="0"/>
      <p:bldP spid="81" grpId="0" animBg="1" advAuto="0"/>
      <p:bldP spid="2" grpId="0"/>
      <p:bldP spid="109" grpId="0" animBg="1" advAuto="0"/>
      <p:bldP spid="44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TinyPPT_2019.png" descr="TinyPPT_2019.png"/>
          <p:cNvPicPr>
            <a:picLocks/>
          </p:cNvPicPr>
          <p:nvPr/>
        </p:nvPicPr>
        <p:blipFill>
          <a:blip r:embed="rId2">
            <a:alphaModFix amt="64876"/>
          </a:blip>
          <a:srcRect l="29878" t="18045"/>
          <a:stretch>
            <a:fillRect/>
          </a:stretch>
        </p:blipFill>
        <p:spPr>
          <a:xfrm>
            <a:off x="4829256" y="3654766"/>
            <a:ext cx="3166004" cy="630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TinyPPT_2019.png" descr="TinyPPT_2019.png"/>
          <p:cNvPicPr>
            <a:picLocks/>
          </p:cNvPicPr>
          <p:nvPr/>
        </p:nvPicPr>
        <p:blipFill>
          <a:blip r:embed="rId2">
            <a:alphaModFix amt="64876"/>
          </a:blip>
          <a:srcRect l="29878" t="18045"/>
          <a:stretch>
            <a:fillRect/>
          </a:stretch>
        </p:blipFill>
        <p:spPr>
          <a:xfrm flipH="1">
            <a:off x="1206667" y="2693648"/>
            <a:ext cx="3166004" cy="630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TinyPPT_2019.png" descr="TinyPPT_2019.png"/>
          <p:cNvPicPr>
            <a:picLocks/>
          </p:cNvPicPr>
          <p:nvPr/>
        </p:nvPicPr>
        <p:blipFill>
          <a:blip r:embed="rId2">
            <a:alphaModFix amt="64876"/>
          </a:blip>
          <a:srcRect l="29878" t="18045"/>
          <a:stretch>
            <a:fillRect/>
          </a:stretch>
        </p:blipFill>
        <p:spPr>
          <a:xfrm flipH="1">
            <a:off x="1199468" y="4624916"/>
            <a:ext cx="3166004" cy="63064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" name="Group"/>
          <p:cNvGrpSpPr/>
          <p:nvPr/>
        </p:nvGrpSpPr>
        <p:grpSpPr>
          <a:xfrm>
            <a:off x="4207018" y="1074169"/>
            <a:ext cx="732045" cy="5667199"/>
            <a:chOff x="0" y="0"/>
            <a:chExt cx="976059" cy="6059500"/>
          </a:xfrm>
        </p:grpSpPr>
        <p:sp>
          <p:nvSpPr>
            <p:cNvPr id="25" name="Triangle"/>
            <p:cNvSpPr/>
            <p:nvPr/>
          </p:nvSpPr>
          <p:spPr>
            <a:xfrm>
              <a:off x="15873" y="5243781"/>
              <a:ext cx="944312" cy="810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"/>
                  </a:moveTo>
                  <a:lnTo>
                    <a:pt x="10415" y="21600"/>
                  </a:lnTo>
                  <a:lnTo>
                    <a:pt x="21600" y="0"/>
                  </a:lnTo>
                  <a:lnTo>
                    <a:pt x="0" y="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DE2C5"/>
                </a:gs>
                <a:gs pos="57000">
                  <a:srgbClr val="E8A374"/>
                </a:gs>
                <a:gs pos="73000">
                  <a:srgbClr val="C37E45"/>
                </a:gs>
                <a:gs pos="94631">
                  <a:srgbClr val="F1BF99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641727">
                <a:defRPr sz="16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1200"/>
            </a:p>
          </p:txBody>
        </p:sp>
        <p:sp>
          <p:nvSpPr>
            <p:cNvPr id="26" name="Shape"/>
            <p:cNvSpPr/>
            <p:nvPr/>
          </p:nvSpPr>
          <p:spPr>
            <a:xfrm>
              <a:off x="338174" y="5804048"/>
              <a:ext cx="282724" cy="25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8" extrusionOk="0">
                  <a:moveTo>
                    <a:pt x="0" y="815"/>
                  </a:moveTo>
                  <a:cubicBezTo>
                    <a:pt x="3459" y="2490"/>
                    <a:pt x="7318" y="2888"/>
                    <a:pt x="11000" y="1948"/>
                  </a:cubicBezTo>
                  <a:cubicBezTo>
                    <a:pt x="12892" y="1466"/>
                    <a:pt x="14700" y="634"/>
                    <a:pt x="16611" y="247"/>
                  </a:cubicBezTo>
                  <a:cubicBezTo>
                    <a:pt x="18260" y="-87"/>
                    <a:pt x="19952" y="-82"/>
                    <a:pt x="21600" y="261"/>
                  </a:cubicBezTo>
                  <a:cubicBezTo>
                    <a:pt x="18673" y="6428"/>
                    <a:pt x="15924" y="12651"/>
                    <a:pt x="13299" y="18923"/>
                  </a:cubicBezTo>
                  <a:cubicBezTo>
                    <a:pt x="12768" y="20193"/>
                    <a:pt x="12036" y="21513"/>
                    <a:pt x="10817" y="21477"/>
                  </a:cubicBezTo>
                  <a:cubicBezTo>
                    <a:pt x="10231" y="21459"/>
                    <a:pt x="9776" y="21134"/>
                    <a:pt x="9377" y="20681"/>
                  </a:cubicBezTo>
                  <a:cubicBezTo>
                    <a:pt x="8862" y="20095"/>
                    <a:pt x="8442" y="19302"/>
                    <a:pt x="8088" y="18532"/>
                  </a:cubicBezTo>
                  <a:cubicBezTo>
                    <a:pt x="5377" y="12631"/>
                    <a:pt x="2694" y="6726"/>
                    <a:pt x="0" y="815"/>
                  </a:cubicBezTo>
                  <a:close/>
                </a:path>
              </a:pathLst>
            </a:custGeom>
            <a:gradFill flip="none" rotWithShape="1">
              <a:gsLst>
                <a:gs pos="18000">
                  <a:srgbClr val="0D0D0D"/>
                </a:gs>
                <a:gs pos="49000">
                  <a:srgbClr val="B8AEA2"/>
                </a:gs>
                <a:gs pos="77000">
                  <a:srgbClr val="000000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641727">
                <a:defRPr sz="16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1200"/>
            </a:p>
          </p:txBody>
        </p:sp>
        <p:sp>
          <p:nvSpPr>
            <p:cNvPr id="27" name="Shape"/>
            <p:cNvSpPr/>
            <p:nvPr/>
          </p:nvSpPr>
          <p:spPr>
            <a:xfrm>
              <a:off x="-1" y="906837"/>
              <a:ext cx="329643" cy="4435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0" extrusionOk="0">
                  <a:moveTo>
                    <a:pt x="532" y="439"/>
                  </a:moveTo>
                  <a:lnTo>
                    <a:pt x="0" y="20783"/>
                  </a:lnTo>
                  <a:cubicBezTo>
                    <a:pt x="514" y="21124"/>
                    <a:pt x="3744" y="21409"/>
                    <a:pt x="8193" y="21506"/>
                  </a:cubicBezTo>
                  <a:cubicBezTo>
                    <a:pt x="12510" y="21600"/>
                    <a:pt x="17168" y="21498"/>
                    <a:pt x="20106" y="21246"/>
                  </a:cubicBezTo>
                  <a:lnTo>
                    <a:pt x="21600" y="0"/>
                  </a:lnTo>
                  <a:cubicBezTo>
                    <a:pt x="17462" y="45"/>
                    <a:pt x="13374" y="112"/>
                    <a:pt x="9370" y="202"/>
                  </a:cubicBezTo>
                  <a:cubicBezTo>
                    <a:pt x="6367" y="269"/>
                    <a:pt x="3417" y="348"/>
                    <a:pt x="532" y="439"/>
                  </a:cubicBezTo>
                  <a:close/>
                </a:path>
              </a:pathLst>
            </a:custGeom>
            <a:solidFill>
              <a:srgbClr val="F7A23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8" name="Shape"/>
            <p:cNvSpPr/>
            <p:nvPr/>
          </p:nvSpPr>
          <p:spPr>
            <a:xfrm>
              <a:off x="305025" y="894238"/>
              <a:ext cx="370985" cy="450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1" extrusionOk="0">
                  <a:moveTo>
                    <a:pt x="1272" y="57"/>
                  </a:moveTo>
                  <a:cubicBezTo>
                    <a:pt x="4719" y="18"/>
                    <a:pt x="8195" y="-1"/>
                    <a:pt x="11674" y="0"/>
                  </a:cubicBezTo>
                  <a:cubicBezTo>
                    <a:pt x="14995" y="2"/>
                    <a:pt x="18311" y="21"/>
                    <a:pt x="21600" y="60"/>
                  </a:cubicBezTo>
                  <a:lnTo>
                    <a:pt x="20934" y="21048"/>
                  </a:lnTo>
                  <a:cubicBezTo>
                    <a:pt x="18756" y="21394"/>
                    <a:pt x="14273" y="21599"/>
                    <a:pt x="9555" y="21568"/>
                  </a:cubicBezTo>
                  <a:cubicBezTo>
                    <a:pt x="5437" y="21542"/>
                    <a:pt x="1801" y="21337"/>
                    <a:pt x="0" y="21031"/>
                  </a:cubicBezTo>
                  <a:lnTo>
                    <a:pt x="1272" y="57"/>
                  </a:lnTo>
                  <a:close/>
                </a:path>
              </a:pathLst>
            </a:custGeom>
            <a:solidFill>
              <a:srgbClr val="FFBE33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29" name="Shape"/>
            <p:cNvSpPr/>
            <p:nvPr/>
          </p:nvSpPr>
          <p:spPr>
            <a:xfrm flipH="1">
              <a:off x="646417" y="903165"/>
              <a:ext cx="329643" cy="4437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7" extrusionOk="0">
                  <a:moveTo>
                    <a:pt x="532" y="439"/>
                  </a:moveTo>
                  <a:lnTo>
                    <a:pt x="0" y="20769"/>
                  </a:lnTo>
                  <a:cubicBezTo>
                    <a:pt x="652" y="21106"/>
                    <a:pt x="3828" y="21386"/>
                    <a:pt x="8193" y="21492"/>
                  </a:cubicBezTo>
                  <a:cubicBezTo>
                    <a:pt x="12651" y="21600"/>
                    <a:pt x="17551" y="21508"/>
                    <a:pt x="20767" y="21255"/>
                  </a:cubicBezTo>
                  <a:lnTo>
                    <a:pt x="21600" y="0"/>
                  </a:lnTo>
                  <a:cubicBezTo>
                    <a:pt x="17462" y="45"/>
                    <a:pt x="13374" y="112"/>
                    <a:pt x="9370" y="201"/>
                  </a:cubicBezTo>
                  <a:cubicBezTo>
                    <a:pt x="6367" y="268"/>
                    <a:pt x="3417" y="348"/>
                    <a:pt x="532" y="439"/>
                  </a:cubicBezTo>
                  <a:close/>
                </a:path>
              </a:pathLst>
            </a:custGeom>
            <a:solidFill>
              <a:srgbClr val="D78636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30" name="Shape"/>
            <p:cNvSpPr/>
            <p:nvPr/>
          </p:nvSpPr>
          <p:spPr>
            <a:xfrm>
              <a:off x="1103" y="293463"/>
              <a:ext cx="973852" cy="722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3" extrusionOk="0">
                  <a:moveTo>
                    <a:pt x="0" y="21429"/>
                  </a:moveTo>
                  <a:cubicBezTo>
                    <a:pt x="3447" y="19863"/>
                    <a:pt x="7062" y="19063"/>
                    <a:pt x="10701" y="19060"/>
                  </a:cubicBezTo>
                  <a:cubicBezTo>
                    <a:pt x="14410" y="19058"/>
                    <a:pt x="18093" y="19883"/>
                    <a:pt x="21600" y="21503"/>
                  </a:cubicBezTo>
                  <a:lnTo>
                    <a:pt x="21522" y="3423"/>
                  </a:lnTo>
                  <a:cubicBezTo>
                    <a:pt x="18212" y="1275"/>
                    <a:pt x="14596" y="109"/>
                    <a:pt x="10920" y="7"/>
                  </a:cubicBezTo>
                  <a:cubicBezTo>
                    <a:pt x="7175" y="-97"/>
                    <a:pt x="3458" y="904"/>
                    <a:pt x="33" y="2941"/>
                  </a:cubicBezTo>
                  <a:lnTo>
                    <a:pt x="0" y="21429"/>
                  </a:lnTo>
                  <a:close/>
                </a:path>
              </a:pathLst>
            </a:custGeom>
            <a:gradFill flip="none" rotWithShape="1">
              <a:gsLst>
                <a:gs pos="7133">
                  <a:srgbClr val="1C1719"/>
                </a:gs>
                <a:gs pos="35000">
                  <a:srgbClr val="808080"/>
                </a:gs>
                <a:gs pos="63704">
                  <a:srgbClr val="1C1719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641727">
                <a:defRPr sz="16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1200"/>
            </a:p>
          </p:txBody>
        </p:sp>
        <p:sp>
          <p:nvSpPr>
            <p:cNvPr id="31" name="Shape"/>
            <p:cNvSpPr/>
            <p:nvPr/>
          </p:nvSpPr>
          <p:spPr>
            <a:xfrm>
              <a:off x="2320" y="0"/>
              <a:ext cx="971393" cy="415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8" extrusionOk="0">
                  <a:moveTo>
                    <a:pt x="0" y="21247"/>
                  </a:moveTo>
                  <a:cubicBezTo>
                    <a:pt x="3450" y="18239"/>
                    <a:pt x="7106" y="16719"/>
                    <a:pt x="10789" y="16761"/>
                  </a:cubicBezTo>
                  <a:cubicBezTo>
                    <a:pt x="14487" y="16803"/>
                    <a:pt x="18151" y="18418"/>
                    <a:pt x="21600" y="21528"/>
                  </a:cubicBezTo>
                  <a:lnTo>
                    <a:pt x="21515" y="13790"/>
                  </a:lnTo>
                  <a:cubicBezTo>
                    <a:pt x="20741" y="8644"/>
                    <a:pt x="19101" y="4500"/>
                    <a:pt x="16996" y="2268"/>
                  </a:cubicBezTo>
                  <a:cubicBezTo>
                    <a:pt x="14955" y="103"/>
                    <a:pt x="12662" y="-72"/>
                    <a:pt x="10400" y="18"/>
                  </a:cubicBezTo>
                  <a:cubicBezTo>
                    <a:pt x="8139" y="108"/>
                    <a:pt x="5839" y="474"/>
                    <a:pt x="3862" y="2962"/>
                  </a:cubicBezTo>
                  <a:cubicBezTo>
                    <a:pt x="2056" y="5234"/>
                    <a:pt x="697" y="9071"/>
                    <a:pt x="89" y="13670"/>
                  </a:cubicBezTo>
                  <a:lnTo>
                    <a:pt x="0" y="2124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BEBEB"/>
                </a:gs>
                <a:gs pos="28537">
                  <a:srgbClr val="D04472"/>
                </a:gs>
                <a:gs pos="100000">
                  <a:srgbClr val="CE3C6C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641727">
                <a:defRPr sz="16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1200"/>
            </a:p>
          </p:txBody>
        </p:sp>
        <p:sp>
          <p:nvSpPr>
            <p:cNvPr id="32" name="Rectangle 15"/>
            <p:cNvSpPr/>
            <p:nvPr/>
          </p:nvSpPr>
          <p:spPr>
            <a:xfrm rot="10800000" flipH="1">
              <a:off x="1841" y="463737"/>
              <a:ext cx="967296" cy="12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5" extrusionOk="0">
                  <a:moveTo>
                    <a:pt x="9" y="833"/>
                  </a:moveTo>
                  <a:cubicBezTo>
                    <a:pt x="3628" y="10680"/>
                    <a:pt x="7461" y="15418"/>
                    <a:pt x="11312" y="14805"/>
                  </a:cubicBezTo>
                  <a:cubicBezTo>
                    <a:pt x="14825" y="14246"/>
                    <a:pt x="18299" y="9239"/>
                    <a:pt x="21586" y="0"/>
                  </a:cubicBezTo>
                  <a:lnTo>
                    <a:pt x="21600" y="6147"/>
                  </a:lnTo>
                  <a:cubicBezTo>
                    <a:pt x="18247" y="15835"/>
                    <a:pt x="14688" y="20958"/>
                    <a:pt x="11091" y="21270"/>
                  </a:cubicBezTo>
                  <a:cubicBezTo>
                    <a:pt x="7302" y="21600"/>
                    <a:pt x="3539" y="16587"/>
                    <a:pt x="0" y="6496"/>
                  </a:cubicBezTo>
                  <a:lnTo>
                    <a:pt x="9" y="8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55000">
                  <a:srgbClr val="262626"/>
                </a:gs>
                <a:gs pos="100000">
                  <a:schemeClr val="accent3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641727">
                <a:defRPr sz="16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1200"/>
            </a:p>
          </p:txBody>
        </p:sp>
        <p:sp>
          <p:nvSpPr>
            <p:cNvPr id="33" name="Rectangle 15"/>
            <p:cNvSpPr/>
            <p:nvPr/>
          </p:nvSpPr>
          <p:spPr>
            <a:xfrm rot="10800000" flipH="1">
              <a:off x="4381" y="524172"/>
              <a:ext cx="967297" cy="12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5" extrusionOk="0">
                  <a:moveTo>
                    <a:pt x="9" y="833"/>
                  </a:moveTo>
                  <a:cubicBezTo>
                    <a:pt x="3628" y="10680"/>
                    <a:pt x="7461" y="15418"/>
                    <a:pt x="11312" y="14805"/>
                  </a:cubicBezTo>
                  <a:cubicBezTo>
                    <a:pt x="14825" y="14246"/>
                    <a:pt x="18299" y="9239"/>
                    <a:pt x="21586" y="0"/>
                  </a:cubicBezTo>
                  <a:lnTo>
                    <a:pt x="21600" y="6147"/>
                  </a:lnTo>
                  <a:cubicBezTo>
                    <a:pt x="18247" y="15835"/>
                    <a:pt x="14688" y="20958"/>
                    <a:pt x="11091" y="21270"/>
                  </a:cubicBezTo>
                  <a:cubicBezTo>
                    <a:pt x="7302" y="21600"/>
                    <a:pt x="3539" y="16587"/>
                    <a:pt x="0" y="6496"/>
                  </a:cubicBezTo>
                  <a:lnTo>
                    <a:pt x="9" y="8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55000">
                  <a:srgbClr val="262626"/>
                </a:gs>
                <a:gs pos="100000">
                  <a:schemeClr val="accent3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641727">
                <a:defRPr sz="16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1200"/>
            </a:p>
          </p:txBody>
        </p:sp>
        <p:sp>
          <p:nvSpPr>
            <p:cNvPr id="34" name="Rectangle 15"/>
            <p:cNvSpPr/>
            <p:nvPr/>
          </p:nvSpPr>
          <p:spPr>
            <a:xfrm rot="10800000" flipH="1">
              <a:off x="4381" y="402513"/>
              <a:ext cx="967297" cy="12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5" extrusionOk="0">
                  <a:moveTo>
                    <a:pt x="9" y="833"/>
                  </a:moveTo>
                  <a:cubicBezTo>
                    <a:pt x="3628" y="10680"/>
                    <a:pt x="7461" y="15418"/>
                    <a:pt x="11312" y="14805"/>
                  </a:cubicBezTo>
                  <a:cubicBezTo>
                    <a:pt x="14825" y="14246"/>
                    <a:pt x="18299" y="9239"/>
                    <a:pt x="21586" y="0"/>
                  </a:cubicBezTo>
                  <a:lnTo>
                    <a:pt x="21600" y="6147"/>
                  </a:lnTo>
                  <a:cubicBezTo>
                    <a:pt x="18247" y="15835"/>
                    <a:pt x="14688" y="20958"/>
                    <a:pt x="11091" y="21270"/>
                  </a:cubicBezTo>
                  <a:cubicBezTo>
                    <a:pt x="7302" y="21600"/>
                    <a:pt x="3539" y="16587"/>
                    <a:pt x="0" y="6496"/>
                  </a:cubicBezTo>
                  <a:lnTo>
                    <a:pt x="9" y="8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55000">
                  <a:srgbClr val="262626"/>
                </a:gs>
                <a:gs pos="100000">
                  <a:schemeClr val="accent3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641727">
                <a:defRPr sz="16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1200"/>
            </a:p>
          </p:txBody>
        </p:sp>
        <p:sp>
          <p:nvSpPr>
            <p:cNvPr id="35" name="Rectangle 15"/>
            <p:cNvSpPr/>
            <p:nvPr/>
          </p:nvSpPr>
          <p:spPr>
            <a:xfrm rot="10800000" flipH="1">
              <a:off x="4381" y="731473"/>
              <a:ext cx="967297" cy="127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5" extrusionOk="0">
                  <a:moveTo>
                    <a:pt x="9" y="833"/>
                  </a:moveTo>
                  <a:cubicBezTo>
                    <a:pt x="3628" y="10680"/>
                    <a:pt x="7461" y="15418"/>
                    <a:pt x="11312" y="14805"/>
                  </a:cubicBezTo>
                  <a:cubicBezTo>
                    <a:pt x="14825" y="14246"/>
                    <a:pt x="18299" y="9239"/>
                    <a:pt x="21586" y="0"/>
                  </a:cubicBezTo>
                  <a:lnTo>
                    <a:pt x="21600" y="6147"/>
                  </a:lnTo>
                  <a:cubicBezTo>
                    <a:pt x="18247" y="15835"/>
                    <a:pt x="14688" y="20958"/>
                    <a:pt x="11091" y="21270"/>
                  </a:cubicBezTo>
                  <a:cubicBezTo>
                    <a:pt x="7302" y="21600"/>
                    <a:pt x="3539" y="16587"/>
                    <a:pt x="0" y="6496"/>
                  </a:cubicBezTo>
                  <a:lnTo>
                    <a:pt x="9" y="8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55000">
                  <a:srgbClr val="262626"/>
                </a:gs>
                <a:gs pos="100000">
                  <a:schemeClr val="accent3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641727">
                <a:defRPr sz="16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1200"/>
            </a:p>
          </p:txBody>
        </p:sp>
        <p:sp>
          <p:nvSpPr>
            <p:cNvPr id="36" name="Rectangle 15"/>
            <p:cNvSpPr/>
            <p:nvPr/>
          </p:nvSpPr>
          <p:spPr>
            <a:xfrm rot="10800000" flipH="1">
              <a:off x="4381" y="799328"/>
              <a:ext cx="967297" cy="127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5" extrusionOk="0">
                  <a:moveTo>
                    <a:pt x="9" y="833"/>
                  </a:moveTo>
                  <a:cubicBezTo>
                    <a:pt x="3628" y="10680"/>
                    <a:pt x="7461" y="15418"/>
                    <a:pt x="11312" y="14805"/>
                  </a:cubicBezTo>
                  <a:cubicBezTo>
                    <a:pt x="14825" y="14246"/>
                    <a:pt x="18299" y="9239"/>
                    <a:pt x="21586" y="0"/>
                  </a:cubicBezTo>
                  <a:lnTo>
                    <a:pt x="21600" y="6147"/>
                  </a:lnTo>
                  <a:cubicBezTo>
                    <a:pt x="18247" y="15835"/>
                    <a:pt x="14688" y="20958"/>
                    <a:pt x="11091" y="21270"/>
                  </a:cubicBezTo>
                  <a:cubicBezTo>
                    <a:pt x="7302" y="21600"/>
                    <a:pt x="3539" y="16587"/>
                    <a:pt x="0" y="6496"/>
                  </a:cubicBezTo>
                  <a:lnTo>
                    <a:pt x="9" y="833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08080"/>
                </a:gs>
                <a:gs pos="55000">
                  <a:srgbClr val="262626"/>
                </a:gs>
                <a:gs pos="100000">
                  <a:schemeClr val="accent3"/>
                </a:gs>
              </a:gsLst>
              <a:lin ang="108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defTabSz="641727">
                <a:defRPr sz="1600">
                  <a:latin typeface="Calibri Light"/>
                  <a:ea typeface="Calibri Light"/>
                  <a:cs typeface="Calibri Light"/>
                  <a:sym typeface="Calibri Light"/>
                </a:defRPr>
              </a:pPr>
              <a:endParaRPr sz="1200"/>
            </a:p>
          </p:txBody>
        </p:sp>
      </p:grpSp>
      <p:sp>
        <p:nvSpPr>
          <p:cNvPr id="38" name="Shape"/>
          <p:cNvSpPr/>
          <p:nvPr/>
        </p:nvSpPr>
        <p:spPr>
          <a:xfrm>
            <a:off x="2082" y="1975737"/>
            <a:ext cx="4209887" cy="1919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437"/>
                </a:lnTo>
                <a:lnTo>
                  <a:pt x="16" y="0"/>
                </a:lnTo>
                <a:lnTo>
                  <a:pt x="21569" y="33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534B98"/>
              </a:gs>
              <a:gs pos="100000">
                <a:srgbClr val="393164"/>
              </a:gs>
            </a:gsLst>
            <a:lin ang="13010418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/>
          </a:p>
        </p:txBody>
      </p:sp>
      <p:sp>
        <p:nvSpPr>
          <p:cNvPr id="40" name="Shape"/>
          <p:cNvSpPr/>
          <p:nvPr/>
        </p:nvSpPr>
        <p:spPr>
          <a:xfrm>
            <a:off x="4209067" y="1919339"/>
            <a:ext cx="727877" cy="11735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0" extrusionOk="0">
                <a:moveTo>
                  <a:pt x="0" y="1608"/>
                </a:moveTo>
                <a:cubicBezTo>
                  <a:pt x="3311" y="594"/>
                  <a:pt x="6773" y="52"/>
                  <a:pt x="10264" y="4"/>
                </a:cubicBezTo>
                <a:cubicBezTo>
                  <a:pt x="14107" y="-50"/>
                  <a:pt x="17932" y="493"/>
                  <a:pt x="21576" y="1610"/>
                </a:cubicBezTo>
                <a:lnTo>
                  <a:pt x="21600" y="21550"/>
                </a:lnTo>
                <a:cubicBezTo>
                  <a:pt x="18170" y="19703"/>
                  <a:pt x="14255" y="18745"/>
                  <a:pt x="10275" y="18779"/>
                </a:cubicBezTo>
                <a:cubicBezTo>
                  <a:pt x="6691" y="18809"/>
                  <a:pt x="3170" y="19646"/>
                  <a:pt x="22" y="21214"/>
                </a:cubicBezTo>
                <a:lnTo>
                  <a:pt x="0" y="1608"/>
                </a:lnTo>
                <a:close/>
              </a:path>
            </a:pathLst>
          </a:custGeom>
          <a:gradFill>
            <a:gsLst>
              <a:gs pos="7133">
                <a:srgbClr val="494283"/>
              </a:gs>
              <a:gs pos="35000">
                <a:srgbClr val="847BD3"/>
              </a:gs>
              <a:gs pos="63704">
                <a:srgbClr val="4B4388"/>
              </a:gs>
            </a:gsLst>
            <a:lin ang="10800000"/>
          </a:gradFill>
          <a:ln w="12700">
            <a:miter lim="400000"/>
          </a:ln>
          <a:effectLst>
            <a:outerShdw blurRad="215900" dist="102943" dir="8587806" rotWithShape="0">
              <a:srgbClr val="000000">
                <a:alpha val="49205"/>
              </a:srgbClr>
            </a:outerShdw>
          </a:effectLst>
        </p:spPr>
        <p:txBody>
          <a:bodyPr lIns="34289" tIns="34289" rIns="34289" bIns="34289" anchor="ctr"/>
          <a:lstStyle/>
          <a:p>
            <a:pPr defTabSz="641727">
              <a:defRPr sz="1600"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200"/>
          </a:p>
        </p:txBody>
      </p:sp>
      <p:sp>
        <p:nvSpPr>
          <p:cNvPr id="41" name="Shape"/>
          <p:cNvSpPr/>
          <p:nvPr/>
        </p:nvSpPr>
        <p:spPr>
          <a:xfrm>
            <a:off x="2082" y="4588893"/>
            <a:ext cx="4241285" cy="1675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437"/>
                </a:lnTo>
                <a:lnTo>
                  <a:pt x="16" y="0"/>
                </a:lnTo>
                <a:lnTo>
                  <a:pt x="21569" y="33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9CD045"/>
              </a:gs>
              <a:gs pos="100000">
                <a:srgbClr val="407C04"/>
              </a:gs>
            </a:gsLst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/>
          </a:p>
        </p:txBody>
      </p:sp>
      <p:sp>
        <p:nvSpPr>
          <p:cNvPr id="43" name="Shape"/>
          <p:cNvSpPr/>
          <p:nvPr/>
        </p:nvSpPr>
        <p:spPr>
          <a:xfrm>
            <a:off x="4235969" y="4502230"/>
            <a:ext cx="727877" cy="793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0" extrusionOk="0">
                <a:moveTo>
                  <a:pt x="0" y="1608"/>
                </a:moveTo>
                <a:cubicBezTo>
                  <a:pt x="3311" y="594"/>
                  <a:pt x="6773" y="52"/>
                  <a:pt x="10264" y="4"/>
                </a:cubicBezTo>
                <a:cubicBezTo>
                  <a:pt x="14107" y="-50"/>
                  <a:pt x="17932" y="493"/>
                  <a:pt x="21576" y="1610"/>
                </a:cubicBezTo>
                <a:lnTo>
                  <a:pt x="21600" y="21550"/>
                </a:lnTo>
                <a:cubicBezTo>
                  <a:pt x="18170" y="19703"/>
                  <a:pt x="14255" y="18745"/>
                  <a:pt x="10275" y="18779"/>
                </a:cubicBezTo>
                <a:cubicBezTo>
                  <a:pt x="6691" y="18809"/>
                  <a:pt x="3170" y="19646"/>
                  <a:pt x="22" y="21214"/>
                </a:cubicBezTo>
                <a:lnTo>
                  <a:pt x="0" y="1608"/>
                </a:lnTo>
                <a:close/>
              </a:path>
            </a:pathLst>
          </a:custGeom>
          <a:gradFill>
            <a:gsLst>
              <a:gs pos="7133">
                <a:srgbClr val="4E9605"/>
              </a:gs>
              <a:gs pos="35000">
                <a:srgbClr val="9BD341"/>
              </a:gs>
              <a:gs pos="63704">
                <a:srgbClr val="599F35"/>
              </a:gs>
            </a:gsLst>
            <a:lin ang="10800000"/>
          </a:gradFill>
          <a:ln w="12700">
            <a:miter lim="400000"/>
          </a:ln>
          <a:effectLst>
            <a:outerShdw blurRad="215900" dist="82262" dir="7516950" rotWithShape="0">
              <a:srgbClr val="000000">
                <a:alpha val="42295"/>
              </a:srgbClr>
            </a:outerShdw>
          </a:effectLst>
        </p:spPr>
        <p:txBody>
          <a:bodyPr lIns="34289" tIns="34289" rIns="34289" bIns="34289" anchor="ctr"/>
          <a:lstStyle/>
          <a:p>
            <a:pPr defTabSz="641727">
              <a:defRPr sz="1600"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200"/>
          </a:p>
        </p:txBody>
      </p:sp>
      <p:sp>
        <p:nvSpPr>
          <p:cNvPr id="44" name="Shape"/>
          <p:cNvSpPr/>
          <p:nvPr/>
        </p:nvSpPr>
        <p:spPr>
          <a:xfrm flipH="1">
            <a:off x="4932030" y="2245974"/>
            <a:ext cx="4211969" cy="1421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437"/>
                </a:lnTo>
                <a:lnTo>
                  <a:pt x="16" y="0"/>
                </a:lnTo>
                <a:lnTo>
                  <a:pt x="21569" y="33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DCCB"/>
              </a:gs>
              <a:gs pos="100000">
                <a:srgbClr val="006D95"/>
              </a:gs>
            </a:gsLst>
            <a:lin ang="13010418"/>
          </a:gra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/>
          </a:p>
        </p:txBody>
      </p:sp>
      <p:sp>
        <p:nvSpPr>
          <p:cNvPr id="46" name="Shape"/>
          <p:cNvSpPr/>
          <p:nvPr/>
        </p:nvSpPr>
        <p:spPr>
          <a:xfrm flipH="1">
            <a:off x="4207057" y="2887220"/>
            <a:ext cx="727877" cy="793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0" extrusionOk="0">
                <a:moveTo>
                  <a:pt x="0" y="1608"/>
                </a:moveTo>
                <a:cubicBezTo>
                  <a:pt x="3311" y="594"/>
                  <a:pt x="6773" y="52"/>
                  <a:pt x="10264" y="4"/>
                </a:cubicBezTo>
                <a:cubicBezTo>
                  <a:pt x="14107" y="-50"/>
                  <a:pt x="17932" y="493"/>
                  <a:pt x="21576" y="1610"/>
                </a:cubicBezTo>
                <a:lnTo>
                  <a:pt x="21600" y="21550"/>
                </a:lnTo>
                <a:cubicBezTo>
                  <a:pt x="18170" y="19703"/>
                  <a:pt x="14255" y="18745"/>
                  <a:pt x="10275" y="18779"/>
                </a:cubicBezTo>
                <a:cubicBezTo>
                  <a:pt x="6691" y="18809"/>
                  <a:pt x="3170" y="19646"/>
                  <a:pt x="22" y="21214"/>
                </a:cubicBezTo>
                <a:lnTo>
                  <a:pt x="0" y="1608"/>
                </a:lnTo>
                <a:close/>
              </a:path>
            </a:pathLst>
          </a:custGeom>
          <a:gradFill>
            <a:gsLst>
              <a:gs pos="8362">
                <a:srgbClr val="14B8BC"/>
              </a:gs>
              <a:gs pos="35000">
                <a:srgbClr val="8BDFE2"/>
              </a:gs>
              <a:gs pos="63704">
                <a:srgbClr val="00A5C0"/>
              </a:gs>
            </a:gsLst>
            <a:lin ang="10800000"/>
          </a:gradFill>
          <a:ln w="12700">
            <a:miter lim="400000"/>
          </a:ln>
          <a:effectLst>
            <a:outerShdw blurRad="215900" dist="109530" dir="1821181" rotWithShape="0">
              <a:srgbClr val="000000">
                <a:alpha val="49205"/>
              </a:srgbClr>
            </a:outerShdw>
          </a:effectLst>
        </p:spPr>
        <p:txBody>
          <a:bodyPr lIns="34289" tIns="34289" rIns="34289" bIns="34289" anchor="ctr"/>
          <a:lstStyle/>
          <a:p>
            <a:pPr defTabSz="641727">
              <a:defRPr sz="1600"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200"/>
          </a:p>
        </p:txBody>
      </p:sp>
      <p:pic>
        <p:nvPicPr>
          <p:cNvPr id="56" name="TinyPPT_8.png" descr="TinyPPT_8.png"/>
          <p:cNvPicPr>
            <a:picLocks/>
          </p:cNvPicPr>
          <p:nvPr/>
        </p:nvPicPr>
        <p:blipFill>
          <a:blip r:embed="rId3">
            <a:alphaModFix amt="85611"/>
          </a:blip>
          <a:srcRect/>
          <a:stretch>
            <a:fillRect/>
          </a:stretch>
        </p:blipFill>
        <p:spPr>
          <a:xfrm>
            <a:off x="3507397" y="5575928"/>
            <a:ext cx="2141664" cy="126287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TextBox 52"/>
          <p:cNvSpPr txBox="1"/>
          <p:nvPr/>
        </p:nvSpPr>
        <p:spPr>
          <a:xfrm>
            <a:off x="429528" y="2017829"/>
            <a:ext cx="3736802" cy="26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To develop a framework based on the deep neural network to combine static and dynamic analysis for malware detection using </a:t>
            </a:r>
            <a:r>
              <a:rPr lang="en-US" sz="2400" dirty="0" err="1">
                <a:solidFill>
                  <a:schemeClr val="bg1"/>
                </a:solidFill>
              </a:rPr>
              <a:t>blockchain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sz="2000" dirty="0">
                <a:solidFill>
                  <a:schemeClr val="bg1"/>
                </a:solidFill>
              </a:rPr>
              <a:t>    </a:t>
            </a:r>
          </a:p>
        </p:txBody>
      </p:sp>
      <p:sp>
        <p:nvSpPr>
          <p:cNvPr id="59" name="TextBox 52"/>
          <p:cNvSpPr txBox="1"/>
          <p:nvPr/>
        </p:nvSpPr>
        <p:spPr>
          <a:xfrm>
            <a:off x="971215" y="4654479"/>
            <a:ext cx="3072334" cy="1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dirty="0">
                <a:solidFill>
                  <a:schemeClr val="bg1"/>
                </a:solidFill>
              </a:rPr>
              <a:t>There is need to  modify LSTM algorithm for effective malware detection</a:t>
            </a:r>
          </a:p>
          <a:p>
            <a:r>
              <a:rPr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1" name="TextBox 52"/>
          <p:cNvSpPr txBox="1"/>
          <p:nvPr/>
        </p:nvSpPr>
        <p:spPr>
          <a:xfrm>
            <a:off x="5077319" y="2260263"/>
            <a:ext cx="3695080" cy="1569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There is need to  modify LSTM algorithm for effective malware detection</a:t>
            </a:r>
          </a:p>
          <a:p>
            <a:r>
              <a:rPr sz="24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63" name="Shape"/>
          <p:cNvSpPr/>
          <p:nvPr/>
        </p:nvSpPr>
        <p:spPr>
          <a:xfrm flipH="1">
            <a:off x="4209091" y="3662064"/>
            <a:ext cx="727877" cy="793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50" extrusionOk="0">
                <a:moveTo>
                  <a:pt x="0" y="1608"/>
                </a:moveTo>
                <a:cubicBezTo>
                  <a:pt x="3311" y="594"/>
                  <a:pt x="6773" y="52"/>
                  <a:pt x="10264" y="4"/>
                </a:cubicBezTo>
                <a:cubicBezTo>
                  <a:pt x="14107" y="-50"/>
                  <a:pt x="17932" y="493"/>
                  <a:pt x="21576" y="1610"/>
                </a:cubicBezTo>
                <a:lnTo>
                  <a:pt x="21600" y="21550"/>
                </a:lnTo>
                <a:cubicBezTo>
                  <a:pt x="18170" y="19703"/>
                  <a:pt x="14255" y="18745"/>
                  <a:pt x="10275" y="18779"/>
                </a:cubicBezTo>
                <a:cubicBezTo>
                  <a:pt x="6691" y="18809"/>
                  <a:pt x="3170" y="19646"/>
                  <a:pt x="22" y="21214"/>
                </a:cubicBezTo>
                <a:lnTo>
                  <a:pt x="0" y="1608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  <a:effectLst>
            <a:outerShdw blurRad="215900" dist="109530" dir="1821181" rotWithShape="0">
              <a:srgbClr val="000000">
                <a:alpha val="49205"/>
              </a:srgbClr>
            </a:outerShdw>
          </a:effectLst>
        </p:spPr>
        <p:txBody>
          <a:bodyPr lIns="34289" tIns="34289" rIns="34289" bIns="34289" anchor="ctr"/>
          <a:lstStyle/>
          <a:p>
            <a:pPr defTabSz="641727">
              <a:defRPr sz="1600">
                <a:latin typeface="Calibri Light"/>
                <a:ea typeface="Calibri Light"/>
                <a:cs typeface="Calibri Light"/>
                <a:sym typeface="Calibri Light"/>
              </a:defRPr>
            </a:pPr>
            <a:endParaRPr sz="1200"/>
          </a:p>
        </p:txBody>
      </p:sp>
      <p:sp>
        <p:nvSpPr>
          <p:cNvPr id="64" name="Shape"/>
          <p:cNvSpPr/>
          <p:nvPr/>
        </p:nvSpPr>
        <p:spPr>
          <a:xfrm flipH="1">
            <a:off x="4932029" y="3753485"/>
            <a:ext cx="4211969" cy="1817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437"/>
                </a:lnTo>
                <a:lnTo>
                  <a:pt x="16" y="0"/>
                </a:lnTo>
                <a:lnTo>
                  <a:pt x="21569" y="33"/>
                </a:lnTo>
                <a:lnTo>
                  <a:pt x="21600" y="2160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endParaRPr sz="1350"/>
          </a:p>
        </p:txBody>
      </p:sp>
      <p:sp>
        <p:nvSpPr>
          <p:cNvPr id="65" name="TextBox 52"/>
          <p:cNvSpPr txBox="1"/>
          <p:nvPr/>
        </p:nvSpPr>
        <p:spPr>
          <a:xfrm>
            <a:off x="5033868" y="3753486"/>
            <a:ext cx="3695080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To develop a malware detection method using behavior features in network traffic for Android </a:t>
            </a:r>
            <a:r>
              <a:rPr lang="en-US" sz="2400" dirty="0" err="1">
                <a:solidFill>
                  <a:schemeClr val="bg1"/>
                </a:solidFill>
              </a:rPr>
              <a:t>IoT</a:t>
            </a:r>
            <a:r>
              <a:rPr lang="en-US" sz="2400" dirty="0">
                <a:solidFill>
                  <a:schemeClr val="bg1"/>
                </a:solidFill>
              </a:rPr>
              <a:t> Devices</a:t>
            </a:r>
          </a:p>
          <a:p>
            <a:r>
              <a:rPr sz="2400" dirty="0">
                <a:solidFill>
                  <a:schemeClr val="bg1"/>
                </a:solidFill>
              </a:rPr>
              <a:t>  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69" name="TextBox 68"/>
          <p:cNvSpPr txBox="1"/>
          <p:nvPr/>
        </p:nvSpPr>
        <p:spPr>
          <a:xfrm>
            <a:off x="251520" y="103855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50670"/>
                </a:solidFill>
                <a:latin typeface="Areal round"/>
                <a:cs typeface="Arial" pitchFamily="34" charset="0"/>
              </a:rPr>
              <a:t>Future Work</a:t>
            </a:r>
            <a:endParaRPr lang="zh-CN" altLang="en-US" sz="3200" b="1" dirty="0">
              <a:solidFill>
                <a:srgbClr val="150670"/>
              </a:solidFill>
              <a:latin typeface="Areal round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8718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7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7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3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7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100"/>
                            </p:stCondLst>
                            <p:childTnLst>
                              <p:par>
                                <p:cTn id="60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2" dur="7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00"/>
                            </p:stCondLst>
                            <p:childTnLst>
                              <p:par>
                                <p:cTn id="7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5" dur="7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dvAuto="0"/>
      <p:bldP spid="23" grpId="0" animBg="1" advAuto="0"/>
      <p:bldP spid="24" grpId="0" animBg="1" advAuto="0"/>
      <p:bldP spid="37" grpId="0" animBg="1" advAuto="0"/>
      <p:bldP spid="38" grpId="0" animBg="1" advAuto="0"/>
      <p:bldP spid="40" grpId="0" animBg="1" advAuto="0"/>
      <p:bldP spid="41" grpId="0" animBg="1" advAuto="0"/>
      <p:bldP spid="43" grpId="0" animBg="1" advAuto="0"/>
      <p:bldP spid="44" grpId="0" animBg="1" advAuto="0"/>
      <p:bldP spid="46" grpId="0" animBg="1" advAuto="0"/>
      <p:bldP spid="56" grpId="0" animBg="1" advAuto="0"/>
      <p:bldP spid="57" grpId="0" animBg="1" advAuto="0"/>
      <p:bldP spid="59" grpId="0" animBg="1" advAuto="0"/>
      <p:bldP spid="61" grpId="0" animBg="1" advAuto="0"/>
      <p:bldP spid="63" grpId="0" animBg="1" advAuto="0"/>
      <p:bldP spid="64" grpId="0" animBg="1" advAuto="0"/>
      <p:bldP spid="65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1547664" y="1772816"/>
            <a:ext cx="3960440" cy="1368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3903" y="1340768"/>
            <a:ext cx="2995929" cy="3456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Premium-rate number billing scams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Spyware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Search engine poisoning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Pay-per-click scams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Pay-per-install schemes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Adware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Stealing mobile transaction </a:t>
            </a:r>
            <a:r>
              <a:rPr lang="en-IN" dirty="0" err="1"/>
              <a:t>authentica¬tion</a:t>
            </a:r>
            <a:r>
              <a:rPr lang="en-IN" dirty="0"/>
              <a:t> numbers (</a:t>
            </a:r>
            <a:r>
              <a:rPr lang="en-IN" dirty="0" err="1"/>
              <a:t>mTAN</a:t>
            </a:r>
            <a:r>
              <a:rPr lang="en-IN" dirty="0"/>
              <a:t>)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40" y="1030329"/>
            <a:ext cx="3248025" cy="1495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62" y="1050080"/>
            <a:ext cx="1876425" cy="2752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43" y="2780928"/>
            <a:ext cx="3531507" cy="3444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3" y="4653814"/>
            <a:ext cx="3143250" cy="1771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762" y="3802805"/>
            <a:ext cx="1876426" cy="293765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97966" y="162804"/>
            <a:ext cx="7200908" cy="707886"/>
            <a:chOff x="179404" y="141357"/>
            <a:chExt cx="5790331" cy="707886"/>
          </a:xfrm>
        </p:grpSpPr>
        <p:sp>
          <p:nvSpPr>
            <p:cNvPr id="16" name="Pie 15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7" name="Group 16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Motivation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51207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56" y="2420888"/>
            <a:ext cx="3827487" cy="15527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1509712"/>
            <a:ext cx="3838575" cy="38385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345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28FCA34-0D8A-224C-81CB-FF16E2EE3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191302"/>
              </p:ext>
            </p:extLst>
          </p:nvPr>
        </p:nvGraphicFramePr>
        <p:xfrm>
          <a:off x="-769500" y="1134523"/>
          <a:ext cx="10454068" cy="5246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134D-7DA6-4B07-8B4D-B7598CACEB89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11" name="Pie 10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TextBox 15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Problem Statement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08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B45042-5762-724D-8A80-BB0E663960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11B45042-5762-724D-8A80-BB0E663960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1457F8F-5E48-A343-AD4C-669AE933B6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11457F8F-5E48-A343-AD4C-669AE933B6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18437E-5C4D-4718-BBAE-7E2F436F9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3518437E-5C4D-4718-BBAE-7E2F436F9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E298743-C187-4FBE-BBC3-751ADB5D0C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CE298743-C187-4FBE-BBC3-751ADB5D0C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BC94C8-8AB9-4EF0-B7AC-183F40F21F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D3BC94C8-8AB9-4EF0-B7AC-183F40F21F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9CBA49B-1394-44CA-B585-8C49450E6D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89CBA49B-1394-44CA-B585-8C49450E6D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2D3CB8F-B7CC-40EC-B2F1-A9598A088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C2D3CB8F-B7CC-40EC-B2F1-A9598A088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A95643E-3DDB-4A93-9426-091929333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1A95643E-3DDB-4A93-9426-091929333E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63E01D-A5FD-4935-B3A7-E54279CB26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F263E01D-A5FD-4935-B3A7-E54279CB26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699ABBD-685C-41DF-8D33-55100054AB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A699ABBD-685C-41DF-8D33-55100054AB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TinyPPT_8.png" descr="TinyPPT_8.png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89620" y="4852087"/>
            <a:ext cx="6751583" cy="153078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Rounded Rectangle"/>
          <p:cNvSpPr/>
          <p:nvPr/>
        </p:nvSpPr>
        <p:spPr>
          <a:xfrm>
            <a:off x="767130" y="1312590"/>
            <a:ext cx="8169052" cy="5545410"/>
          </a:xfrm>
          <a:prstGeom prst="roundRect">
            <a:avLst>
              <a:gd name="adj" fmla="val 6600"/>
            </a:avLst>
          </a:prstGeom>
          <a:gradFill>
            <a:gsLst>
              <a:gs pos="29747">
                <a:srgbClr val="6A81BE"/>
              </a:gs>
              <a:gs pos="100000">
                <a:srgbClr val="303D4C"/>
              </a:gs>
            </a:gsLst>
            <a:lin ang="10105133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40" name="Rectangle"/>
          <p:cNvSpPr/>
          <p:nvPr/>
        </p:nvSpPr>
        <p:spPr>
          <a:xfrm>
            <a:off x="1489410" y="1542475"/>
            <a:ext cx="7124653" cy="5126886"/>
          </a:xfrm>
          <a:prstGeom prst="rect">
            <a:avLst/>
          </a:prstGeom>
          <a:gradFill>
            <a:gsLst>
              <a:gs pos="22846">
                <a:srgbClr val="FFFFFF"/>
              </a:gs>
              <a:gs pos="63322">
                <a:srgbClr val="E6EAEB"/>
              </a:gs>
              <a:gs pos="99960">
                <a:srgbClr val="CDD5D8"/>
              </a:gs>
            </a:gsLst>
            <a:lin ang="2089255"/>
          </a:gradFill>
          <a:ln w="12700">
            <a:miter lim="400000"/>
          </a:ln>
          <a:effectLst>
            <a:outerShdw blurRad="101600" dist="65429" dir="2098519" rotWithShape="0">
              <a:srgbClr val="000000">
                <a:alpha val="57720"/>
              </a:srgbClr>
            </a:outerShdw>
          </a:effectLst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41" name="Rectangle"/>
          <p:cNvSpPr/>
          <p:nvPr/>
        </p:nvSpPr>
        <p:spPr>
          <a:xfrm>
            <a:off x="1489410" y="1587392"/>
            <a:ext cx="6896053" cy="1070009"/>
          </a:xfrm>
          <a:prstGeom prst="rect">
            <a:avLst/>
          </a:prstGeom>
          <a:gradFill>
            <a:gsLst>
              <a:gs pos="22846">
                <a:srgbClr val="FF3847"/>
              </a:gs>
              <a:gs pos="63342">
                <a:srgbClr val="FF7D25"/>
              </a:gs>
              <a:gs pos="100000">
                <a:srgbClr val="FFC203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42" name="Rectangle"/>
          <p:cNvSpPr/>
          <p:nvPr/>
        </p:nvSpPr>
        <p:spPr>
          <a:xfrm>
            <a:off x="1571742" y="2739922"/>
            <a:ext cx="6896052" cy="1145418"/>
          </a:xfrm>
          <a:prstGeom prst="rect">
            <a:avLst/>
          </a:prstGeom>
          <a:gradFill>
            <a:gsLst>
              <a:gs pos="1890">
                <a:srgbClr val="FF2A70"/>
              </a:gs>
              <a:gs pos="64135">
                <a:srgbClr val="E1359B"/>
              </a:gs>
              <a:gs pos="98899">
                <a:srgbClr val="C23FC6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43" name="Rectangle"/>
          <p:cNvSpPr/>
          <p:nvPr/>
        </p:nvSpPr>
        <p:spPr>
          <a:xfrm>
            <a:off x="1598265" y="3951383"/>
            <a:ext cx="6896052" cy="1105001"/>
          </a:xfrm>
          <a:prstGeom prst="rect">
            <a:avLst/>
          </a:prstGeom>
          <a:gradFill>
            <a:gsLst>
              <a:gs pos="22846">
                <a:srgbClr val="6428AA"/>
              </a:gs>
              <a:gs pos="63240">
                <a:srgbClr val="863DC8"/>
              </a:gs>
              <a:gs pos="99804">
                <a:srgbClr val="A852E6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endParaRPr sz="1350"/>
          </a:p>
        </p:txBody>
      </p:sp>
      <p:sp>
        <p:nvSpPr>
          <p:cNvPr id="44" name="Rectangle"/>
          <p:cNvSpPr/>
          <p:nvPr/>
        </p:nvSpPr>
        <p:spPr>
          <a:xfrm>
            <a:off x="1640926" y="5248079"/>
            <a:ext cx="6896052" cy="1328678"/>
          </a:xfrm>
          <a:prstGeom prst="rect">
            <a:avLst/>
          </a:prstGeom>
          <a:gradFill>
            <a:gsLst>
              <a:gs pos="2419">
                <a:srgbClr val="337C7A"/>
              </a:gs>
              <a:gs pos="29316">
                <a:srgbClr val="19989A"/>
              </a:gs>
              <a:gs pos="100000">
                <a:srgbClr val="00B4B9"/>
              </a:gs>
            </a:gsLst>
            <a:lin ang="2089255"/>
          </a:gradFill>
          <a:ln w="12700">
            <a:miter lim="400000"/>
          </a:ln>
        </p:spPr>
        <p:txBody>
          <a:bodyPr lIns="34289" rIns="34289" anchor="ctr"/>
          <a:lstStyle/>
          <a:p>
            <a:r>
              <a:rPr lang="en-US" sz="2400" dirty="0">
                <a:solidFill>
                  <a:schemeClr val="bg1"/>
                </a:solidFill>
              </a:rPr>
              <a:t>To improve the accuracy of machine learning </a:t>
            </a:r>
            <a:r>
              <a:rPr lang="en-US" sz="2400" dirty="0" err="1">
                <a:solidFill>
                  <a:schemeClr val="bg1"/>
                </a:solidFill>
              </a:rPr>
              <a:t>alg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orithms</a:t>
            </a:r>
            <a:r>
              <a:rPr lang="en-US" sz="2400" dirty="0">
                <a:solidFill>
                  <a:schemeClr val="bg1"/>
                </a:solidFill>
              </a:rPr>
              <a:t> regarding malware detecting, such as random forest and clustering</a:t>
            </a:r>
            <a:endParaRPr lang="en-US" dirty="0">
              <a:solidFill>
                <a:schemeClr val="bg1"/>
              </a:solidFill>
            </a:endParaRPr>
          </a:p>
          <a:p>
            <a:endParaRPr sz="1350" dirty="0"/>
          </a:p>
        </p:txBody>
      </p:sp>
      <p:grpSp>
        <p:nvGrpSpPr>
          <p:cNvPr id="49" name="Group"/>
          <p:cNvGrpSpPr/>
          <p:nvPr/>
        </p:nvGrpSpPr>
        <p:grpSpPr>
          <a:xfrm>
            <a:off x="283942" y="1692278"/>
            <a:ext cx="1279898" cy="4977082"/>
            <a:chOff x="0" y="0"/>
            <a:chExt cx="1706529" cy="3884534"/>
          </a:xfrm>
        </p:grpSpPr>
        <p:sp>
          <p:nvSpPr>
            <p:cNvPr id="46" name="Shape"/>
            <p:cNvSpPr/>
            <p:nvPr/>
          </p:nvSpPr>
          <p:spPr>
            <a:xfrm>
              <a:off x="591935" y="565984"/>
              <a:ext cx="641045" cy="2752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21275" y="15"/>
                  </a:moveTo>
                  <a:lnTo>
                    <a:pt x="21600" y="21570"/>
                  </a:lnTo>
                  <a:cubicBezTo>
                    <a:pt x="19466" y="21518"/>
                    <a:pt x="17498" y="21278"/>
                    <a:pt x="16101" y="20899"/>
                  </a:cubicBezTo>
                  <a:cubicBezTo>
                    <a:pt x="13931" y="20311"/>
                    <a:pt x="13511" y="19551"/>
                    <a:pt x="12634" y="18818"/>
                  </a:cubicBezTo>
                  <a:cubicBezTo>
                    <a:pt x="11814" y="18132"/>
                    <a:pt x="10507" y="17457"/>
                    <a:pt x="9309" y="16795"/>
                  </a:cubicBezTo>
                  <a:cubicBezTo>
                    <a:pt x="5769" y="14840"/>
                    <a:pt x="2663" y="12846"/>
                    <a:pt x="0" y="10817"/>
                  </a:cubicBezTo>
                  <a:cubicBezTo>
                    <a:pt x="2286" y="8818"/>
                    <a:pt x="5102" y="6862"/>
                    <a:pt x="8436" y="4945"/>
                  </a:cubicBezTo>
                  <a:cubicBezTo>
                    <a:pt x="10171" y="3947"/>
                    <a:pt x="12261" y="2932"/>
                    <a:pt x="13498" y="1933"/>
                  </a:cubicBezTo>
                  <a:cubicBezTo>
                    <a:pt x="14342" y="1252"/>
                    <a:pt x="14998" y="563"/>
                    <a:pt x="17654" y="185"/>
                  </a:cubicBezTo>
                  <a:cubicBezTo>
                    <a:pt x="18737" y="30"/>
                    <a:pt x="20020" y="-30"/>
                    <a:pt x="21275" y="15"/>
                  </a:cubicBezTo>
                  <a:close/>
                </a:path>
              </a:pathLst>
            </a:custGeom>
            <a:gradFill flip="none" rotWithShape="1">
              <a:gsLst>
                <a:gs pos="25867">
                  <a:srgbClr val="FFFFFF"/>
                </a:gs>
                <a:gs pos="100000">
                  <a:srgbClr val="797979"/>
                </a:gs>
              </a:gsLst>
              <a:lin ang="0" scaled="0"/>
            </a:gradFill>
            <a:ln w="12700" cap="flat">
              <a:noFill/>
              <a:miter lim="400000"/>
            </a:ln>
            <a:effectLst>
              <a:outerShdw blurRad="101600" dist="65429" dir="6816378" rotWithShape="0">
                <a:srgbClr val="000000">
                  <a:alpha val="75000"/>
                </a:srgbClr>
              </a:outerShdw>
            </a:effectLst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7" name="Shape"/>
            <p:cNvSpPr/>
            <p:nvPr/>
          </p:nvSpPr>
          <p:spPr>
            <a:xfrm>
              <a:off x="0" y="0"/>
              <a:ext cx="1706530" cy="3884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9" h="21471" extrusionOk="0">
                  <a:moveTo>
                    <a:pt x="20609" y="1"/>
                  </a:moveTo>
                  <a:cubicBezTo>
                    <a:pt x="18530" y="30"/>
                    <a:pt x="16639" y="603"/>
                    <a:pt x="15796" y="1495"/>
                  </a:cubicBezTo>
                  <a:cubicBezTo>
                    <a:pt x="15325" y="1994"/>
                    <a:pt x="15236" y="2562"/>
                    <a:pt x="15141" y="3131"/>
                  </a:cubicBezTo>
                  <a:cubicBezTo>
                    <a:pt x="14993" y="4017"/>
                    <a:pt x="14793" y="4912"/>
                    <a:pt x="14416" y="5768"/>
                  </a:cubicBezTo>
                  <a:cubicBezTo>
                    <a:pt x="14286" y="6062"/>
                    <a:pt x="14141" y="6335"/>
                    <a:pt x="13585" y="6529"/>
                  </a:cubicBezTo>
                  <a:cubicBezTo>
                    <a:pt x="12802" y="6803"/>
                    <a:pt x="11722" y="6669"/>
                    <a:pt x="10754" y="6578"/>
                  </a:cubicBezTo>
                  <a:cubicBezTo>
                    <a:pt x="9890" y="6496"/>
                    <a:pt x="9028" y="6468"/>
                    <a:pt x="8253" y="6674"/>
                  </a:cubicBezTo>
                  <a:cubicBezTo>
                    <a:pt x="6940" y="7024"/>
                    <a:pt x="6791" y="7840"/>
                    <a:pt x="5702" y="8306"/>
                  </a:cubicBezTo>
                  <a:cubicBezTo>
                    <a:pt x="4650" y="8757"/>
                    <a:pt x="3053" y="8757"/>
                    <a:pt x="1830" y="9096"/>
                  </a:cubicBezTo>
                  <a:cubicBezTo>
                    <a:pt x="602" y="9436"/>
                    <a:pt x="-91" y="10061"/>
                    <a:pt x="9" y="10710"/>
                  </a:cubicBezTo>
                  <a:lnTo>
                    <a:pt x="4" y="10710"/>
                  </a:lnTo>
                  <a:cubicBezTo>
                    <a:pt x="2" y="10719"/>
                    <a:pt x="6" y="10726"/>
                    <a:pt x="4" y="10734"/>
                  </a:cubicBezTo>
                  <a:cubicBezTo>
                    <a:pt x="6" y="10744"/>
                    <a:pt x="2" y="10754"/>
                    <a:pt x="4" y="10763"/>
                  </a:cubicBezTo>
                  <a:lnTo>
                    <a:pt x="9" y="10763"/>
                  </a:lnTo>
                  <a:cubicBezTo>
                    <a:pt x="-91" y="11413"/>
                    <a:pt x="602" y="12037"/>
                    <a:pt x="1830" y="12377"/>
                  </a:cubicBezTo>
                  <a:cubicBezTo>
                    <a:pt x="3053" y="12716"/>
                    <a:pt x="4650" y="12717"/>
                    <a:pt x="5702" y="13167"/>
                  </a:cubicBezTo>
                  <a:cubicBezTo>
                    <a:pt x="6791" y="13633"/>
                    <a:pt x="6940" y="14450"/>
                    <a:pt x="8253" y="14799"/>
                  </a:cubicBezTo>
                  <a:cubicBezTo>
                    <a:pt x="9028" y="15005"/>
                    <a:pt x="9890" y="14975"/>
                    <a:pt x="10754" y="14893"/>
                  </a:cubicBezTo>
                  <a:cubicBezTo>
                    <a:pt x="11722" y="14802"/>
                    <a:pt x="12802" y="14668"/>
                    <a:pt x="13585" y="14942"/>
                  </a:cubicBezTo>
                  <a:cubicBezTo>
                    <a:pt x="14141" y="15136"/>
                    <a:pt x="14286" y="15411"/>
                    <a:pt x="14416" y="15705"/>
                  </a:cubicBezTo>
                  <a:cubicBezTo>
                    <a:pt x="14793" y="16561"/>
                    <a:pt x="14993" y="17457"/>
                    <a:pt x="15141" y="18342"/>
                  </a:cubicBezTo>
                  <a:cubicBezTo>
                    <a:pt x="15236" y="18911"/>
                    <a:pt x="15325" y="19479"/>
                    <a:pt x="15796" y="19978"/>
                  </a:cubicBezTo>
                  <a:cubicBezTo>
                    <a:pt x="16760" y="20997"/>
                    <a:pt x="19094" y="21597"/>
                    <a:pt x="21509" y="21448"/>
                  </a:cubicBezTo>
                  <a:lnTo>
                    <a:pt x="21429" y="10838"/>
                  </a:lnTo>
                  <a:lnTo>
                    <a:pt x="21429" y="10737"/>
                  </a:lnTo>
                  <a:lnTo>
                    <a:pt x="21429" y="10636"/>
                  </a:lnTo>
                  <a:lnTo>
                    <a:pt x="21509" y="23"/>
                  </a:lnTo>
                  <a:cubicBezTo>
                    <a:pt x="21207" y="4"/>
                    <a:pt x="20905" y="-3"/>
                    <a:pt x="20609" y="1"/>
                  </a:cubicBezTo>
                  <a:close/>
                  <a:moveTo>
                    <a:pt x="4651" y="9833"/>
                  </a:moveTo>
                  <a:cubicBezTo>
                    <a:pt x="5178" y="9833"/>
                    <a:pt x="5705" y="9922"/>
                    <a:pt x="6107" y="10098"/>
                  </a:cubicBezTo>
                  <a:cubicBezTo>
                    <a:pt x="6910" y="10451"/>
                    <a:pt x="6910" y="11021"/>
                    <a:pt x="6107" y="11373"/>
                  </a:cubicBezTo>
                  <a:cubicBezTo>
                    <a:pt x="5304" y="11725"/>
                    <a:pt x="3999" y="11725"/>
                    <a:pt x="3196" y="11373"/>
                  </a:cubicBezTo>
                  <a:cubicBezTo>
                    <a:pt x="2393" y="11021"/>
                    <a:pt x="2393" y="10451"/>
                    <a:pt x="3196" y="10098"/>
                  </a:cubicBezTo>
                  <a:cubicBezTo>
                    <a:pt x="3597" y="9922"/>
                    <a:pt x="4125" y="9833"/>
                    <a:pt x="4651" y="983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6D6D6"/>
                </a:gs>
                <a:gs pos="22251">
                  <a:srgbClr val="A9A9A9"/>
                </a:gs>
                <a:gs pos="47761">
                  <a:srgbClr val="FFFFFF"/>
                </a:gs>
                <a:gs pos="53112">
                  <a:srgbClr val="E6EAEB"/>
                </a:gs>
                <a:gs pos="57955">
                  <a:srgbClr val="CDD5D8"/>
                </a:gs>
                <a:gs pos="70482">
                  <a:srgbClr val="797979"/>
                </a:gs>
                <a:gs pos="87112">
                  <a:srgbClr val="FFFFFF"/>
                </a:gs>
                <a:gs pos="100000">
                  <a:srgbClr val="797979"/>
                </a:gs>
              </a:gsLst>
              <a:lin ang="0" scaled="0"/>
            </a:gradFill>
            <a:ln w="12700" cap="flat">
              <a:noFill/>
              <a:miter lim="400000"/>
            </a:ln>
            <a:effectLst>
              <a:outerShdw blurRad="101600" dist="65429" dir="85036" rotWithShape="0">
                <a:srgbClr val="000000">
                  <a:alpha val="51357"/>
                </a:srgbClr>
              </a:outerShdw>
            </a:effectLst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48" name="Circle"/>
            <p:cNvSpPr/>
            <p:nvPr/>
          </p:nvSpPr>
          <p:spPr>
            <a:xfrm>
              <a:off x="192254" y="1763196"/>
              <a:ext cx="358142" cy="358142"/>
            </a:xfrm>
            <a:prstGeom prst="ellips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8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endParaRPr sz="1350"/>
            </a:p>
          </p:txBody>
        </p:sp>
      </p:grpSp>
      <p:sp>
        <p:nvSpPr>
          <p:cNvPr id="57" name="TextBox 52"/>
          <p:cNvSpPr txBox="1"/>
          <p:nvPr/>
        </p:nvSpPr>
        <p:spPr>
          <a:xfrm>
            <a:off x="1674822" y="1714933"/>
            <a:ext cx="6782387" cy="1073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To develop framework that combines the advantages of </a:t>
            </a:r>
          </a:p>
          <a:p>
            <a:r>
              <a:rPr sz="1575" dirty="0"/>
              <a:t>     </a:t>
            </a:r>
          </a:p>
        </p:txBody>
      </p:sp>
      <p:sp>
        <p:nvSpPr>
          <p:cNvPr id="66" name="TextBox 52"/>
          <p:cNvSpPr txBox="1"/>
          <p:nvPr/>
        </p:nvSpPr>
        <p:spPr>
          <a:xfrm>
            <a:off x="1702772" y="2701970"/>
            <a:ext cx="6664325" cy="144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Both machine learning techniques and </a:t>
            </a:r>
            <a:r>
              <a:rPr lang="en-US" sz="2400" dirty="0" err="1">
                <a:solidFill>
                  <a:schemeClr val="bg1"/>
                </a:solidFill>
              </a:rPr>
              <a:t>blockchain</a:t>
            </a:r>
            <a:r>
              <a:rPr lang="en-US" sz="2400" dirty="0">
                <a:solidFill>
                  <a:schemeClr val="bg1"/>
                </a:solidFill>
              </a:rPr>
              <a:t> technology to improve the malware detection for Android </a:t>
            </a:r>
            <a:r>
              <a:rPr lang="en-US" sz="2400" dirty="0" err="1">
                <a:solidFill>
                  <a:schemeClr val="bg1"/>
                </a:solidFill>
              </a:rPr>
              <a:t>IoT</a:t>
            </a:r>
            <a:r>
              <a:rPr lang="en-US" sz="2400" dirty="0">
                <a:solidFill>
                  <a:schemeClr val="bg1"/>
                </a:solidFill>
              </a:rPr>
              <a:t> devices</a:t>
            </a:r>
          </a:p>
          <a:p>
            <a:r>
              <a:rPr sz="1575" dirty="0"/>
              <a:t>     </a:t>
            </a:r>
          </a:p>
        </p:txBody>
      </p:sp>
      <p:sp>
        <p:nvSpPr>
          <p:cNvPr id="75" name="TextBox 52"/>
          <p:cNvSpPr txBox="1"/>
          <p:nvPr/>
        </p:nvSpPr>
        <p:spPr>
          <a:xfrm>
            <a:off x="1689665" y="3891810"/>
            <a:ext cx="6677432" cy="144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To develop a novel approach to distinguish between malware and benign applications based on risky permissions of Android</a:t>
            </a:r>
          </a:p>
          <a:p>
            <a:r>
              <a:rPr sz="1575" dirty="0"/>
              <a:t>    </a:t>
            </a:r>
          </a:p>
        </p:txBody>
      </p:sp>
      <p:sp>
        <p:nvSpPr>
          <p:cNvPr id="84" name="TextBox 52"/>
          <p:cNvSpPr txBox="1"/>
          <p:nvPr/>
        </p:nvSpPr>
        <p:spPr>
          <a:xfrm>
            <a:off x="1350479" y="5006047"/>
            <a:ext cx="765459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4289" rIns="34289">
            <a:spAutoFit/>
          </a:bodyPr>
          <a:lstStyle>
            <a:lvl1pPr>
              <a:defRPr sz="2100"/>
            </a:lvl1pPr>
          </a:lstStyle>
          <a:p>
            <a:endParaRPr sz="1800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1"/>
            <a:ext cx="9144000" cy="1014413"/>
            <a:chOff x="0" y="1"/>
            <a:chExt cx="9144000" cy="10144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BC9B0A-3B71-496C-8642-66374BEE1C6B}"/>
                </a:ext>
              </a:extLst>
            </p:cNvPr>
            <p:cNvSpPr/>
            <p:nvPr/>
          </p:nvSpPr>
          <p:spPr>
            <a:xfrm>
              <a:off x="0" y="1"/>
              <a:ext cx="9144000" cy="1014413"/>
            </a:xfrm>
            <a:prstGeom prst="rect">
              <a:avLst/>
            </a:prstGeom>
            <a:gradFill flip="none" rotWithShape="1">
              <a:gsLst>
                <a:gs pos="26000">
                  <a:schemeClr val="bg1"/>
                </a:gs>
                <a:gs pos="98000">
                  <a:srgbClr val="0070C0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000" b="1" dirty="0">
                <a:solidFill>
                  <a:srgbClr val="0070C0"/>
                </a:solidFill>
                <a:latin typeface="Areal round"/>
                <a:cs typeface="Arial" panose="020B060402020202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01A06B-F1D0-4DF6-B0A9-0C09501A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6" t="2968" r="5898" b="3112"/>
            <a:stretch>
              <a:fillRect/>
            </a:stretch>
          </p:blipFill>
          <p:spPr>
            <a:xfrm>
              <a:off x="8156913" y="95329"/>
              <a:ext cx="826274" cy="824376"/>
            </a:xfrm>
            <a:custGeom>
              <a:avLst/>
              <a:gdLst>
                <a:gd name="connsiteX0" fmla="*/ 2286000 w 4572000"/>
                <a:gd name="connsiteY0" fmla="*/ 0 h 4572000"/>
                <a:gd name="connsiteX1" fmla="*/ 4572000 w 4572000"/>
                <a:gd name="connsiteY1" fmla="*/ 2286000 h 4572000"/>
                <a:gd name="connsiteX2" fmla="*/ 2286000 w 4572000"/>
                <a:gd name="connsiteY2" fmla="*/ 4572000 h 4572000"/>
                <a:gd name="connsiteX3" fmla="*/ 0 w 4572000"/>
                <a:gd name="connsiteY3" fmla="*/ 2286000 h 4572000"/>
                <a:gd name="connsiteX4" fmla="*/ 2286000 w 4572000"/>
                <a:gd name="connsiteY4" fmla="*/ 0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000" h="4572000">
                  <a:moveTo>
                    <a:pt x="2286000" y="0"/>
                  </a:moveTo>
                  <a:cubicBezTo>
                    <a:pt x="3548523" y="0"/>
                    <a:pt x="4572000" y="1023477"/>
                    <a:pt x="4572000" y="2286000"/>
                  </a:cubicBezTo>
                  <a:cubicBezTo>
                    <a:pt x="4572000" y="3548523"/>
                    <a:pt x="3548523" y="4572000"/>
                    <a:pt x="2286000" y="4572000"/>
                  </a:cubicBezTo>
                  <a:cubicBezTo>
                    <a:pt x="1023477" y="4572000"/>
                    <a:pt x="0" y="354852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</a:ln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N" smtClean="0"/>
              <a:t>9</a:t>
            </a:fld>
            <a:endParaRPr lang="en-IN"/>
          </a:p>
        </p:txBody>
      </p:sp>
      <p:grpSp>
        <p:nvGrpSpPr>
          <p:cNvPr id="22" name="Group 21"/>
          <p:cNvGrpSpPr/>
          <p:nvPr/>
        </p:nvGrpSpPr>
        <p:grpSpPr>
          <a:xfrm>
            <a:off x="107504" y="153264"/>
            <a:ext cx="7200908" cy="707886"/>
            <a:chOff x="179404" y="141357"/>
            <a:chExt cx="5790331" cy="707886"/>
          </a:xfrm>
        </p:grpSpPr>
        <p:sp>
          <p:nvSpPr>
            <p:cNvPr id="23" name="Pie 22"/>
            <p:cNvSpPr/>
            <p:nvPr/>
          </p:nvSpPr>
          <p:spPr>
            <a:xfrm>
              <a:off x="179404" y="141357"/>
              <a:ext cx="707886" cy="707886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4" name="Group 23"/>
            <p:cNvGrpSpPr/>
            <p:nvPr/>
          </p:nvGrpSpPr>
          <p:grpSpPr>
            <a:xfrm>
              <a:off x="533347" y="141357"/>
              <a:ext cx="5436388" cy="707886"/>
              <a:chOff x="353943" y="0"/>
              <a:chExt cx="5436388" cy="707886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353943" y="0"/>
                <a:ext cx="5262681" cy="707886"/>
              </a:xfrm>
              <a:prstGeom prst="rect">
                <a:avLst/>
              </a:prstGeom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TextBox 25"/>
              <p:cNvSpPr txBox="1"/>
              <p:nvPr/>
            </p:nvSpPr>
            <p:spPr>
              <a:xfrm>
                <a:off x="353943" y="85104"/>
                <a:ext cx="5436388" cy="6227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r>
                  <a:rPr lang="en-US" sz="2400" b="1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Calibri (Body)"/>
                    <a:cs typeface="Times New Roman" pitchFamily="18" charset="0"/>
                  </a:rPr>
                  <a:t>Research Objectives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403894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6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dvAuto="0"/>
      <p:bldP spid="39" grpId="0" animBg="1" advAuto="0"/>
      <p:bldP spid="40" grpId="0" animBg="1" advAuto="0"/>
      <p:bldP spid="41" grpId="0" animBg="1" advAuto="0"/>
      <p:bldP spid="42" grpId="0" animBg="1" advAuto="0"/>
      <p:bldP spid="43" grpId="0" animBg="1" advAuto="0"/>
      <p:bldP spid="44" grpId="0" animBg="1" advAuto="0"/>
      <p:bldP spid="49" grpId="0" animBg="1" advAuto="0"/>
      <p:bldP spid="57" grpId="0" animBg="1" advAuto="0"/>
      <p:bldP spid="66" grpId="0" animBg="1" advAuto="0"/>
      <p:bldP spid="75" grpId="0" animBg="1" advAuto="0"/>
      <p:bldP spid="84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0.9|0.9|1.1|0.9|0.9|0.8|0.9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0.9|0.9|1.1|0.9|0.9|0.8|0.9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0.9|0.9|1.1|0.9|0.9|0.8|0.9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0.9|0.9|1.1|0.9|0.9|0.8|0.9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0.9|0.9|1.1|0.9|0.9|0.8|0.9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0.9|0.9|1.1|0.9|0.9|0.8|0.9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1|0.9|0.9|1.1|0.9|0.9|0.8|0.9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等线 Light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8800</TotalTime>
  <Words>4407</Words>
  <Application>Microsoft Office PowerPoint</Application>
  <PresentationFormat>On-screen Show (4:3)</PresentationFormat>
  <Paragraphs>843</Paragraphs>
  <Slides>71</Slides>
  <Notes>46</Notes>
  <HiddenSlides>6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92" baseType="lpstr">
      <vt:lpstr>Areal round</vt:lpstr>
      <vt:lpstr>Avenir Next</vt:lpstr>
      <vt:lpstr>Avenir Next Demi Bold</vt:lpstr>
      <vt:lpstr>Calibri (Body)</vt:lpstr>
      <vt:lpstr>微软雅黑</vt:lpstr>
      <vt:lpstr>Arial</vt:lpstr>
      <vt:lpstr>Arial Rounded MT Bold</vt:lpstr>
      <vt:lpstr>Calibri</vt:lpstr>
      <vt:lpstr>Calibri Light</vt:lpstr>
      <vt:lpstr>Consolas</vt:lpstr>
      <vt:lpstr>Lato Light</vt:lpstr>
      <vt:lpstr>Stencil</vt:lpstr>
      <vt:lpstr>Times New Roman</vt:lpstr>
      <vt:lpstr>Tw Cen MT</vt:lpstr>
      <vt:lpstr>Verdana</vt:lpstr>
      <vt:lpstr>Wingdings</vt:lpstr>
      <vt:lpstr>Office 主题</vt:lpstr>
      <vt:lpstr>1_Office 主题</vt:lpstr>
      <vt:lpstr>Office 主题​​</vt:lpstr>
      <vt:lpstr>Visio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YUKI</dc:creator>
  <cp:lastModifiedBy>Raja Kumar</cp:lastModifiedBy>
  <cp:revision>610</cp:revision>
  <dcterms:created xsi:type="dcterms:W3CDTF">2017-05-18T02:23:53Z</dcterms:created>
  <dcterms:modified xsi:type="dcterms:W3CDTF">2022-08-21T04:56:11Z</dcterms:modified>
</cp:coreProperties>
</file>